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2.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media/image13.jpg" ContentType="image/jpg"/>
  <Override PartName="/ppt/media/image15.jpg" ContentType="image/jpg"/>
  <Override PartName="/ppt/media/image19.jpg" ContentType="image/jpg"/>
  <Override PartName="/ppt/notesSlides/notesSlide1.xml" ContentType="application/vnd.openxmlformats-officedocument.presentationml.notesSlide+xml"/>
  <Override PartName="/ppt/media/image21.jpg" ContentType="image/jpg"/>
  <Override PartName="/ppt/notesSlides/notesSlide2.xml" ContentType="application/vnd.openxmlformats-officedocument.presentationml.notesSlide+xml"/>
  <Override PartName="/ppt/media/image22.jpg" ContentType="image/jpg"/>
  <Override PartName="/ppt/notesSlides/notesSlide3.xml" ContentType="application/vnd.openxmlformats-officedocument.presentationml.notesSlide+xml"/>
  <Override PartName="/ppt/media/image23.jpg" ContentType="image/jpg"/>
  <Override PartName="/ppt/media/image24.jpg" ContentType="image/jpg"/>
  <Override PartName="/ppt/notesSlides/notesSlide4.xml" ContentType="application/vnd.openxmlformats-officedocument.presentationml.notesSlide+xml"/>
  <Override PartName="/ppt/media/image25.jpg" ContentType="image/jpg"/>
  <Override PartName="/ppt/notesSlides/notesSlide5.xml" ContentType="application/vnd.openxmlformats-officedocument.presentationml.notesSlide+xml"/>
  <Override PartName="/ppt/media/image26.jpg" ContentType="image/jpg"/>
  <Override PartName="/ppt/notesSlides/notesSlide6.xml" ContentType="application/vnd.openxmlformats-officedocument.presentationml.notesSlide+xml"/>
  <Override PartName="/ppt/media/image27.jpg" ContentType="image/jpg"/>
  <Override PartName="/ppt/notesSlides/notesSlide7.xml" ContentType="application/vnd.openxmlformats-officedocument.presentationml.notesSlide+xml"/>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notesSlides/notesSlide8.xml" ContentType="application/vnd.openxmlformats-officedocument.presentationml.notesSlide+xml"/>
  <Override PartName="/ppt/media/image36.jpg" ContentType="image/jpg"/>
  <Override PartName="/ppt/media/image38.jpg" ContentType="image/jpg"/>
  <Override PartName="/ppt/media/image39.jpg" ContentType="image/jpg"/>
  <Override PartName="/ppt/notesSlides/notesSlide9.xml" ContentType="application/vnd.openxmlformats-officedocument.presentationml.notesSlide+xml"/>
  <Override PartName="/ppt/media/image42.jpg" ContentType="image/jpg"/>
  <Override PartName="/ppt/notesSlides/notesSlide10.xml" ContentType="application/vnd.openxmlformats-officedocument.presentationml.notesSlide+xml"/>
  <Override PartName="/ppt/media/image43.jpg" ContentType="image/jpg"/>
  <Override PartName="/ppt/notesSlides/notesSlide11.xml" ContentType="application/vnd.openxmlformats-officedocument.presentationml.notesSlide+xml"/>
  <Override PartName="/ppt/media/image45.jpg" ContentType="image/jpg"/>
  <Override PartName="/ppt/notesSlides/notesSlide12.xml" ContentType="application/vnd.openxmlformats-officedocument.presentationml.notesSlide+xml"/>
  <Override PartName="/ppt/media/image46.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0" r:id="rId1"/>
    <p:sldMasterId id="2147483892" r:id="rId2"/>
    <p:sldMasterId id="2147483772" r:id="rId3"/>
    <p:sldMasterId id="2147483784" r:id="rId4"/>
    <p:sldMasterId id="2147483790" r:id="rId5"/>
    <p:sldMasterId id="2147483796" r:id="rId6"/>
    <p:sldMasterId id="2147483808" r:id="rId7"/>
    <p:sldMasterId id="2147483820" r:id="rId8"/>
    <p:sldMasterId id="2147483844" r:id="rId9"/>
    <p:sldMasterId id="2147483850" r:id="rId10"/>
    <p:sldMasterId id="2147483856" r:id="rId11"/>
    <p:sldMasterId id="2147483868" r:id="rId12"/>
    <p:sldMasterId id="2147483880" r:id="rId13"/>
  </p:sldMasterIdLst>
  <p:notesMasterIdLst>
    <p:notesMasterId r:id="rId53"/>
  </p:notesMasterIdLst>
  <p:handoutMasterIdLst>
    <p:handoutMasterId r:id="rId54"/>
  </p:handoutMasterIdLst>
  <p:sldIdLst>
    <p:sldId id="449" r:id="rId14"/>
    <p:sldId id="501" r:id="rId15"/>
    <p:sldId id="500" r:id="rId16"/>
    <p:sldId id="450" r:id="rId17"/>
    <p:sldId id="451" r:id="rId18"/>
    <p:sldId id="452" r:id="rId19"/>
    <p:sldId id="453" r:id="rId20"/>
    <p:sldId id="454" r:id="rId21"/>
    <p:sldId id="455" r:id="rId22"/>
    <p:sldId id="456" r:id="rId23"/>
    <p:sldId id="457" r:id="rId24"/>
    <p:sldId id="458" r:id="rId25"/>
    <p:sldId id="459" r:id="rId26"/>
    <p:sldId id="460" r:id="rId27"/>
    <p:sldId id="461" r:id="rId28"/>
    <p:sldId id="462" r:id="rId29"/>
    <p:sldId id="463" r:id="rId30"/>
    <p:sldId id="464" r:id="rId31"/>
    <p:sldId id="465" r:id="rId32"/>
    <p:sldId id="466" r:id="rId33"/>
    <p:sldId id="467" r:id="rId34"/>
    <p:sldId id="468" r:id="rId35"/>
    <p:sldId id="469" r:id="rId36"/>
    <p:sldId id="470" r:id="rId37"/>
    <p:sldId id="471" r:id="rId38"/>
    <p:sldId id="472" r:id="rId39"/>
    <p:sldId id="473" r:id="rId40"/>
    <p:sldId id="474" r:id="rId41"/>
    <p:sldId id="475" r:id="rId42"/>
    <p:sldId id="476" r:id="rId43"/>
    <p:sldId id="477" r:id="rId44"/>
    <p:sldId id="478" r:id="rId45"/>
    <p:sldId id="479" r:id="rId46"/>
    <p:sldId id="480" r:id="rId47"/>
    <p:sldId id="481" r:id="rId48"/>
    <p:sldId id="482" r:id="rId49"/>
    <p:sldId id="483" r:id="rId50"/>
    <p:sldId id="484" r:id="rId51"/>
    <p:sldId id="496" r:id="rId5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1" autoAdjust="0"/>
    <p:restoredTop sz="91429"/>
  </p:normalViewPr>
  <p:slideViewPr>
    <p:cSldViewPr>
      <p:cViewPr varScale="1">
        <p:scale>
          <a:sx n="45" d="100"/>
          <a:sy n="45" d="100"/>
        </p:scale>
        <p:origin x="88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FBCDB3-6353-5C4C-8A0C-70F05960C5DA}" type="datetimeFigureOut">
              <a:rPr lang="en-US" smtClean="0"/>
              <a:t>9/10/19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CB1B6F-082E-6142-B2B8-4A448A0955A0}" type="slidenum">
              <a:rPr lang="en-US" smtClean="0"/>
              <a:t>‹#›</a:t>
            </a:fld>
            <a:endParaRPr lang="en-US"/>
          </a:p>
        </p:txBody>
      </p:sp>
    </p:spTree>
    <p:extLst>
      <p:ext uri="{BB962C8B-B14F-4D97-AF65-F5344CB8AC3E}">
        <p14:creationId xmlns:p14="http://schemas.microsoft.com/office/powerpoint/2010/main" val="3330175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ea typeface="+mn-ea"/>
              </a:defRPr>
            </a:lvl1pPr>
          </a:lstStyle>
          <a:p>
            <a:pPr>
              <a:defRPr/>
            </a:pPr>
            <a:endParaRPr lang="en-US"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ea typeface="+mn-ea"/>
              </a:defRPr>
            </a:lvl1pPr>
          </a:lstStyle>
          <a:p>
            <a:pPr>
              <a:defRPr/>
            </a:pPr>
            <a:endParaRPr lang="en-US" alt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ea typeface="+mn-ea"/>
              </a:defRPr>
            </a:lvl1pPr>
          </a:lstStyle>
          <a:p>
            <a:pPr>
              <a:defRPr/>
            </a:pPr>
            <a:endParaRPr lang="en-US"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24E82622-4036-E949-ACDB-398DFDA889B1}" type="slidenum">
              <a:rPr lang="en-US"/>
              <a:pPr/>
              <a:t>‹#›</a:t>
            </a:fld>
            <a:endParaRPr lang="en-US"/>
          </a:p>
        </p:txBody>
      </p:sp>
    </p:spTree>
    <p:extLst>
      <p:ext uri="{BB962C8B-B14F-4D97-AF65-F5344CB8AC3E}">
        <p14:creationId xmlns:p14="http://schemas.microsoft.com/office/powerpoint/2010/main" val="39700733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Bandwidth- it refers to how wide the pipe is, not how fast. Latency: Latency is delay. For our purposes, it is the amount of time it takes a packet to travel from source to destination. Together, latency and bandwidth define the speed and capacity of a network. Throughput is the amount of data in a given amount of time.</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13</a:t>
            </a:fld>
            <a:endParaRPr lang="en-US"/>
          </a:p>
        </p:txBody>
      </p:sp>
    </p:spTree>
    <p:extLst>
      <p:ext uri="{BB962C8B-B14F-4D97-AF65-F5344CB8AC3E}">
        <p14:creationId xmlns:p14="http://schemas.microsoft.com/office/powerpoint/2010/main" val="1203638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Deductive</a:t>
            </a:r>
            <a:r>
              <a:rPr lang="en-US" dirty="0"/>
              <a:t> reasoning starts with a general theory, statement, or hypothesis and then works its way down to a conclusion based on evidence. </a:t>
            </a:r>
            <a:r>
              <a:rPr lang="en-US" b="1" dirty="0"/>
              <a:t>Inductive</a:t>
            </a:r>
            <a:r>
              <a:rPr lang="en-US" dirty="0"/>
              <a:t> reasoning starts with a small observation or question and works it's way to a theory by examining the related issues.</a:t>
            </a:r>
          </a:p>
        </p:txBody>
      </p:sp>
      <p:sp>
        <p:nvSpPr>
          <p:cNvPr id="4" name="Slide Number Placeholder 3"/>
          <p:cNvSpPr>
            <a:spLocks noGrp="1"/>
          </p:cNvSpPr>
          <p:nvPr>
            <p:ph type="sldNum" sz="quarter" idx="10"/>
          </p:nvPr>
        </p:nvSpPr>
        <p:spPr/>
        <p:txBody>
          <a:bodyPr/>
          <a:lstStyle/>
          <a:p>
            <a:fld id="{515B6AC2-6AB3-344E-9B5B-B1CF8CB23EBB}" type="slidenum">
              <a:rPr lang="en-US" smtClean="0"/>
              <a:t>35</a:t>
            </a:fld>
            <a:endParaRPr lang="en-US"/>
          </a:p>
        </p:txBody>
      </p:sp>
    </p:spTree>
    <p:extLst>
      <p:ext uri="{BB962C8B-B14F-4D97-AF65-F5344CB8AC3E}">
        <p14:creationId xmlns:p14="http://schemas.microsoft.com/office/powerpoint/2010/main" val="3472312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ability to analyze massive amounts of data and find useful insights carries little value if the only ones that can interpret the results are the analysts.</a:t>
            </a:r>
          </a:p>
          <a:p>
            <a:pPr marL="0" marR="0" indent="0" algn="l" defTabSz="457200" rtl="0" eaLnBrk="1" fontAlgn="auto" latinLnBrk="0" hangingPunct="1">
              <a:lnSpc>
                <a:spcPct val="100000"/>
              </a:lnSpc>
              <a:spcBef>
                <a:spcPts val="0"/>
              </a:spcBef>
              <a:spcAft>
                <a:spcPts val="0"/>
              </a:spcAft>
              <a:buClrTx/>
              <a:buSzTx/>
              <a:buFontTx/>
              <a:buNone/>
              <a:tabLst/>
              <a:defRPr/>
            </a:pPr>
            <a:r>
              <a:rPr lang="en-US" spc="-10" dirty="0">
                <a:cs typeface="Times New Roman"/>
              </a:rPr>
              <a:t>Business users need to </a:t>
            </a:r>
            <a:r>
              <a:rPr lang="en-US" spc="-5" dirty="0">
                <a:cs typeface="Times New Roman"/>
              </a:rPr>
              <a:t>be </a:t>
            </a:r>
            <a:r>
              <a:rPr lang="en-US" spc="-10" dirty="0">
                <a:cs typeface="Times New Roman"/>
              </a:rPr>
              <a:t>able to understand the results in order to obtain value from the  analysis and subsequently have the ability to provide feedback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37</a:t>
            </a:fld>
            <a:endParaRPr lang="en-US"/>
          </a:p>
        </p:txBody>
      </p:sp>
    </p:spTree>
    <p:extLst>
      <p:ext uri="{BB962C8B-B14F-4D97-AF65-F5344CB8AC3E}">
        <p14:creationId xmlns:p14="http://schemas.microsoft.com/office/powerpoint/2010/main" val="273140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a:cs typeface="Times New Roman"/>
              </a:rPr>
              <a:t>A model may look like </a:t>
            </a:r>
            <a:r>
              <a:rPr lang="en-US" spc="-5" dirty="0">
                <a:cs typeface="Times New Roman"/>
              </a:rPr>
              <a:t>a </a:t>
            </a:r>
            <a:r>
              <a:rPr lang="en-US" spc="-10" dirty="0">
                <a:cs typeface="Times New Roman"/>
              </a:rPr>
              <a:t>mathematical equation </a:t>
            </a:r>
            <a:r>
              <a:rPr lang="en-US" spc="-5" dirty="0">
                <a:cs typeface="Times New Roman"/>
              </a:rPr>
              <a:t>or a </a:t>
            </a:r>
            <a:r>
              <a:rPr lang="en-US" spc="-10" dirty="0">
                <a:cs typeface="Times New Roman"/>
              </a:rPr>
              <a:t>set </a:t>
            </a:r>
            <a:r>
              <a:rPr lang="en-US" spc="-5" dirty="0">
                <a:cs typeface="Times New Roman"/>
              </a:rPr>
              <a:t>of </a:t>
            </a:r>
            <a:r>
              <a:rPr lang="en-US" spc="-10" dirty="0">
                <a:cs typeface="Times New Roman"/>
              </a:rPr>
              <a:t>rules. Models can </a:t>
            </a:r>
            <a:r>
              <a:rPr lang="en-US" spc="-5" dirty="0">
                <a:cs typeface="Times New Roman"/>
              </a:rPr>
              <a:t>be  </a:t>
            </a:r>
            <a:r>
              <a:rPr lang="en-US" spc="-10" dirty="0">
                <a:cs typeface="Times New Roman"/>
              </a:rPr>
              <a:t>used to improve business process logic and application system logic, and they can form  the basis </a:t>
            </a:r>
            <a:r>
              <a:rPr lang="en-US" spc="-5" dirty="0">
                <a:cs typeface="Times New Roman"/>
              </a:rPr>
              <a:t>of a </a:t>
            </a:r>
            <a:r>
              <a:rPr lang="en-US" spc="-10" dirty="0">
                <a:cs typeface="Times New Roman"/>
              </a:rPr>
              <a:t>new system </a:t>
            </a:r>
            <a:r>
              <a:rPr lang="en-US" spc="-5" dirty="0">
                <a:cs typeface="Times New Roman"/>
              </a:rPr>
              <a:t>or </a:t>
            </a:r>
            <a:r>
              <a:rPr lang="en-US" spc="-10" dirty="0">
                <a:cs typeface="Times New Roman"/>
              </a:rPr>
              <a:t>software</a:t>
            </a:r>
            <a:r>
              <a:rPr lang="en-US" spc="75" dirty="0">
                <a:cs typeface="Times New Roman"/>
              </a:rPr>
              <a:t> </a:t>
            </a:r>
            <a:r>
              <a:rPr lang="en-US" spc="-10" dirty="0">
                <a:cs typeface="Times New Roman"/>
              </a:rPr>
              <a:t>program.</a:t>
            </a:r>
            <a:endParaRPr lang="en-US" dirty="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38</a:t>
            </a:fld>
            <a:endParaRPr lang="en-US"/>
          </a:p>
        </p:txBody>
      </p:sp>
    </p:spTree>
    <p:extLst>
      <p:ext uri="{BB962C8B-B14F-4D97-AF65-F5344CB8AC3E}">
        <p14:creationId xmlns:p14="http://schemas.microsoft.com/office/powerpoint/2010/main" val="2420316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suggests that a variant of Pareto’s famous 80:20 leads to some of the most accurate machine learning systems to date, with 80% computer AI-driven, 19% human input, and 1 % unknown randomness to balance things out.</a:t>
            </a:r>
          </a:p>
          <a:p>
            <a:r>
              <a:rPr lang="en-US" dirty="0"/>
              <a:t>Human input can come in two different forms. A) Helping label the original dataset that will be fed into a machine learning model, and B) Helping correct inaccurate predictions that arise as the system goes live.</a:t>
            </a:r>
          </a:p>
          <a:p>
            <a:r>
              <a:rPr lang="en-US" dirty="0"/>
              <a:t>https://</a:t>
            </a:r>
            <a:r>
              <a:rPr lang="en-US" dirty="0" err="1"/>
              <a:t>blog.algorithmia.com</a:t>
            </a:r>
            <a:r>
              <a:rPr lang="en-US" dirty="0"/>
              <a:t>/machine-learning-with-human-in-the-loop/</a:t>
            </a:r>
          </a:p>
        </p:txBody>
      </p:sp>
      <p:sp>
        <p:nvSpPr>
          <p:cNvPr id="4" name="Slide Number Placeholder 3"/>
          <p:cNvSpPr>
            <a:spLocks noGrp="1"/>
          </p:cNvSpPr>
          <p:nvPr>
            <p:ph type="sldNum" sz="quarter" idx="10"/>
          </p:nvPr>
        </p:nvSpPr>
        <p:spPr/>
        <p:txBody>
          <a:bodyPr/>
          <a:lstStyle/>
          <a:p>
            <a:fld id="{515B6AC2-6AB3-344E-9B5B-B1CF8CB23EBB}" type="slidenum">
              <a:rPr lang="en-US" smtClean="0"/>
              <a:t>15</a:t>
            </a:fld>
            <a:endParaRPr lang="en-US"/>
          </a:p>
        </p:txBody>
      </p:sp>
    </p:spTree>
    <p:extLst>
      <p:ext uri="{BB962C8B-B14F-4D97-AF65-F5344CB8AC3E}">
        <p14:creationId xmlns:p14="http://schemas.microsoft.com/office/powerpoint/2010/main" val="316093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Regardless of whether an organization is already cloud-enabled, the adoption of a Big Data environment may necessitate that some or all of that environment be hosted within a cloud. </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16</a:t>
            </a:fld>
            <a:endParaRPr lang="en-US"/>
          </a:p>
        </p:txBody>
      </p:sp>
    </p:spTree>
    <p:extLst>
      <p:ext uri="{BB962C8B-B14F-4D97-AF65-F5344CB8AC3E}">
        <p14:creationId xmlns:p14="http://schemas.microsoft.com/office/powerpoint/2010/main" val="161650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example, to provide insight, it can be beneficial to identify  as many types of related data sources as possible, especially when it is unclear exactly  what to look for.</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20</a:t>
            </a:fld>
            <a:endParaRPr lang="en-US"/>
          </a:p>
        </p:txBody>
      </p:sp>
    </p:spTree>
    <p:extLst>
      <p:ext uri="{BB962C8B-B14F-4D97-AF65-F5344CB8AC3E}">
        <p14:creationId xmlns:p14="http://schemas.microsoft.com/office/powerpoint/2010/main" val="2577111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a:cs typeface="Times New Roman"/>
              </a:rPr>
              <a:t>In many cases, especially where external, unstructured data is concerned, some </a:t>
            </a:r>
            <a:r>
              <a:rPr lang="en-US" spc="-5" dirty="0">
                <a:cs typeface="Times New Roman"/>
              </a:rPr>
              <a:t>or  </a:t>
            </a:r>
            <a:r>
              <a:rPr lang="en-US" spc="-10" dirty="0">
                <a:cs typeface="Times New Roman"/>
              </a:rPr>
              <a:t>most </a:t>
            </a:r>
            <a:r>
              <a:rPr lang="en-US" spc="-5" dirty="0">
                <a:cs typeface="Times New Roman"/>
              </a:rPr>
              <a:t>of </a:t>
            </a:r>
            <a:r>
              <a:rPr lang="en-US" spc="-10" dirty="0">
                <a:cs typeface="Times New Roman"/>
              </a:rPr>
              <a:t>the acquired data may </a:t>
            </a:r>
            <a:r>
              <a:rPr lang="en-US" spc="-5" dirty="0">
                <a:cs typeface="Times New Roman"/>
              </a:rPr>
              <a:t>be </a:t>
            </a:r>
            <a:r>
              <a:rPr lang="en-US" spc="-10" dirty="0">
                <a:cs typeface="Times New Roman"/>
              </a:rPr>
              <a:t>irrelevant (noise) and can </a:t>
            </a:r>
            <a:r>
              <a:rPr lang="en-US" spc="-5" dirty="0">
                <a:cs typeface="Times New Roman"/>
              </a:rPr>
              <a:t>be </a:t>
            </a:r>
            <a:r>
              <a:rPr lang="en-US" spc="-10" dirty="0">
                <a:cs typeface="Times New Roman"/>
              </a:rPr>
              <a:t>discarded as part </a:t>
            </a:r>
            <a:r>
              <a:rPr lang="en-US" spc="-5" dirty="0">
                <a:cs typeface="Times New Roman"/>
              </a:rPr>
              <a:t>of </a:t>
            </a:r>
            <a:r>
              <a:rPr lang="en-US" spc="-10" dirty="0">
                <a:cs typeface="Times New Roman"/>
              </a:rPr>
              <a:t>the  filtering</a:t>
            </a:r>
            <a:r>
              <a:rPr lang="en-US" spc="-55" dirty="0">
                <a:cs typeface="Times New Roman"/>
              </a:rPr>
              <a:t> </a:t>
            </a:r>
            <a:r>
              <a:rPr lang="en-US" spc="-10" dirty="0">
                <a:cs typeface="Times New Roman"/>
              </a:rPr>
              <a:t>process.</a:t>
            </a:r>
            <a:endParaRPr lang="en-US" dirty="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21</a:t>
            </a:fld>
            <a:endParaRPr lang="en-US"/>
          </a:p>
        </p:txBody>
      </p:sp>
    </p:spTree>
    <p:extLst>
      <p:ext uri="{BB962C8B-B14F-4D97-AF65-F5344CB8AC3E}">
        <p14:creationId xmlns:p14="http://schemas.microsoft.com/office/powerpoint/2010/main" val="121874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pc="-10" dirty="0">
              <a:cs typeface="Times New Roman"/>
            </a:endParaRPr>
          </a:p>
          <a:p>
            <a:r>
              <a:rPr lang="en-US" spc="-10" dirty="0">
                <a:cs typeface="Times New Roman"/>
              </a:rPr>
              <a:t>It is vital that metadata be  machine-readable and passed forward along subsequent analysis stages. This helps  maintain data provenance throughout the Big Data analytics lifecycle, which helps to  establish and preserve data accuracy and quality.</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pc="-10" dirty="0">
                <a:cs typeface="Times New Roman"/>
              </a:rPr>
              <a:t>Examples of appended metadata include dataset size and structure, source information, date and time of  creation or collection and language-specific information.</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22</a:t>
            </a:fld>
            <a:endParaRPr lang="en-US"/>
          </a:p>
        </p:txBody>
      </p:sp>
    </p:spTree>
    <p:extLst>
      <p:ext uri="{BB962C8B-B14F-4D97-AF65-F5344CB8AC3E}">
        <p14:creationId xmlns:p14="http://schemas.microsoft.com/office/powerpoint/2010/main" val="3602167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a:cs typeface="Times New Roman"/>
              </a:rPr>
              <a:t>For example, extracting the required fields from  delimited textual data, such as with webserver log files, may </a:t>
            </a:r>
            <a:r>
              <a:rPr lang="en-US" spc="-5" dirty="0">
                <a:cs typeface="Times New Roman"/>
              </a:rPr>
              <a:t>not be </a:t>
            </a:r>
            <a:r>
              <a:rPr lang="en-US" spc="-10" dirty="0">
                <a:cs typeface="Times New Roman"/>
              </a:rPr>
              <a:t>necessary if the  underlying Big Data solution can already directly process those</a:t>
            </a:r>
            <a:r>
              <a:rPr lang="en-US" spc="185" dirty="0">
                <a:cs typeface="Times New Roman"/>
              </a:rPr>
              <a:t> </a:t>
            </a:r>
            <a:r>
              <a:rPr lang="en-US" spc="-10" dirty="0">
                <a:cs typeface="Times New Roman"/>
              </a:rPr>
              <a:t>files.</a:t>
            </a:r>
            <a:endParaRPr lang="en-US" dirty="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24</a:t>
            </a:fld>
            <a:endParaRPr lang="en-US"/>
          </a:p>
        </p:txBody>
      </p:sp>
    </p:spTree>
    <p:extLst>
      <p:ext uri="{BB962C8B-B14F-4D97-AF65-F5344CB8AC3E}">
        <p14:creationId xmlns:p14="http://schemas.microsoft.com/office/powerpoint/2010/main" val="337661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Data may be spread across multiple datasets, requiring that datasets be joined together via  common fields, for example date or ID. In other cases, the same data fields may appear in  multiple datasets, such as date of birth. Either way, a method of data reconciliation is  required or the dataset representing the correct value needs to be determined.</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30</a:t>
            </a:fld>
            <a:endParaRPr lang="en-US"/>
          </a:p>
        </p:txBody>
      </p:sp>
    </p:spTree>
    <p:extLst>
      <p:ext uri="{BB962C8B-B14F-4D97-AF65-F5344CB8AC3E}">
        <p14:creationId xmlns:p14="http://schemas.microsoft.com/office/powerpoint/2010/main" val="343253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a:cs typeface="Times New Roman"/>
              </a:rPr>
              <a:t>Depending on the type </a:t>
            </a:r>
            <a:r>
              <a:rPr lang="en-US" spc="-5" dirty="0">
                <a:cs typeface="Times New Roman"/>
              </a:rPr>
              <a:t>of </a:t>
            </a:r>
            <a:r>
              <a:rPr lang="en-US" spc="-10" dirty="0">
                <a:cs typeface="Times New Roman"/>
              </a:rPr>
              <a:t>analytic result required, this stage can </a:t>
            </a:r>
            <a:r>
              <a:rPr lang="en-US" spc="-5" dirty="0">
                <a:cs typeface="Times New Roman"/>
              </a:rPr>
              <a:t>be </a:t>
            </a:r>
            <a:r>
              <a:rPr lang="en-US" spc="-10" dirty="0">
                <a:cs typeface="Times New Roman"/>
              </a:rPr>
              <a:t>as simple as querying </a:t>
            </a:r>
            <a:r>
              <a:rPr lang="en-US" spc="-5" dirty="0">
                <a:cs typeface="Times New Roman"/>
              </a:rPr>
              <a:t>a  </a:t>
            </a:r>
            <a:r>
              <a:rPr lang="en-US" spc="-10" dirty="0">
                <a:cs typeface="Times New Roman"/>
              </a:rPr>
              <a:t>dataset to compute an aggregation for comparison. On the other hand, it can </a:t>
            </a:r>
            <a:r>
              <a:rPr lang="en-US" spc="-5" dirty="0">
                <a:cs typeface="Times New Roman"/>
              </a:rPr>
              <a:t>be </a:t>
            </a:r>
            <a:r>
              <a:rPr lang="en-US" spc="-10" dirty="0">
                <a:cs typeface="Times New Roman"/>
              </a:rPr>
              <a:t>as  challenging as combining data mining and complex statistical analysis techniques to  discover patterns and anomalies </a:t>
            </a:r>
            <a:r>
              <a:rPr lang="en-US" spc="-5" dirty="0">
                <a:cs typeface="Times New Roman"/>
              </a:rPr>
              <a:t>or </a:t>
            </a:r>
            <a:r>
              <a:rPr lang="en-US" spc="-10" dirty="0">
                <a:cs typeface="Times New Roman"/>
              </a:rPr>
              <a:t>to generate </a:t>
            </a:r>
            <a:r>
              <a:rPr lang="en-US" spc="-5" dirty="0">
                <a:cs typeface="Times New Roman"/>
              </a:rPr>
              <a:t>a </a:t>
            </a:r>
            <a:r>
              <a:rPr lang="en-US" spc="-10" dirty="0">
                <a:cs typeface="Times New Roman"/>
              </a:rPr>
              <a:t>statistical </a:t>
            </a:r>
            <a:r>
              <a:rPr lang="en-US" spc="-5" dirty="0">
                <a:cs typeface="Times New Roman"/>
              </a:rPr>
              <a:t>or </a:t>
            </a:r>
            <a:r>
              <a:rPr lang="en-US" spc="-10" dirty="0">
                <a:cs typeface="Times New Roman"/>
              </a:rPr>
              <a:t>mathematical model to  depict relationships between</a:t>
            </a:r>
            <a:r>
              <a:rPr lang="en-US" spc="25" dirty="0">
                <a:cs typeface="Times New Roman"/>
              </a:rPr>
              <a:t> </a:t>
            </a:r>
            <a:r>
              <a:rPr lang="en-US" spc="-10" dirty="0">
                <a:cs typeface="Times New Roman"/>
              </a:rPr>
              <a:t>variables.</a:t>
            </a:r>
            <a:endParaRPr lang="en-US" dirty="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34</a:t>
            </a:fld>
            <a:endParaRPr lang="en-US"/>
          </a:p>
        </p:txBody>
      </p:sp>
    </p:spTree>
    <p:extLst>
      <p:ext uri="{BB962C8B-B14F-4D97-AF65-F5344CB8AC3E}">
        <p14:creationId xmlns:p14="http://schemas.microsoft.com/office/powerpoint/2010/main" val="633608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8"/>
            <a:ext cx="7772400" cy="1470026"/>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656" indent="0" algn="ctr">
              <a:buNone/>
              <a:defRPr>
                <a:solidFill>
                  <a:schemeClr val="tx1">
                    <a:tint val="75000"/>
                  </a:schemeClr>
                </a:solidFill>
              </a:defRPr>
            </a:lvl2pPr>
            <a:lvl3pPr marL="913304" indent="0" algn="ctr">
              <a:buNone/>
              <a:defRPr>
                <a:solidFill>
                  <a:schemeClr val="tx1">
                    <a:tint val="75000"/>
                  </a:schemeClr>
                </a:solidFill>
              </a:defRPr>
            </a:lvl3pPr>
            <a:lvl4pPr marL="1369959" indent="0" algn="ctr">
              <a:buNone/>
              <a:defRPr>
                <a:solidFill>
                  <a:schemeClr val="tx1">
                    <a:tint val="75000"/>
                  </a:schemeClr>
                </a:solidFill>
              </a:defRPr>
            </a:lvl4pPr>
            <a:lvl5pPr marL="1826611" indent="0" algn="ctr">
              <a:buNone/>
              <a:defRPr>
                <a:solidFill>
                  <a:schemeClr val="tx1">
                    <a:tint val="75000"/>
                  </a:schemeClr>
                </a:solidFill>
              </a:defRPr>
            </a:lvl5pPr>
            <a:lvl6pPr marL="2283264" indent="0" algn="ctr">
              <a:buNone/>
              <a:defRPr>
                <a:solidFill>
                  <a:schemeClr val="tx1">
                    <a:tint val="75000"/>
                  </a:schemeClr>
                </a:solidFill>
              </a:defRPr>
            </a:lvl6pPr>
            <a:lvl7pPr marL="2739916" indent="0" algn="ctr">
              <a:buNone/>
              <a:defRPr>
                <a:solidFill>
                  <a:schemeClr val="tx1">
                    <a:tint val="75000"/>
                  </a:schemeClr>
                </a:solidFill>
              </a:defRPr>
            </a:lvl7pPr>
            <a:lvl8pPr marL="3196570" indent="0" algn="ctr">
              <a:buNone/>
              <a:defRPr>
                <a:solidFill>
                  <a:schemeClr val="tx1">
                    <a:tint val="75000"/>
                  </a:schemeClr>
                </a:solidFill>
              </a:defRPr>
            </a:lvl8pPr>
            <a:lvl9pPr marL="36532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4BBC89-436E-7F46-8DCE-9856955D0E10}" type="datetime1">
              <a:rPr lang="en-US" smtClean="0"/>
              <a:pPr/>
              <a:t>9/10/19</a:t>
            </a:fld>
            <a:endParaRPr lang="en-US"/>
          </a:p>
        </p:txBody>
      </p:sp>
      <p:sp>
        <p:nvSpPr>
          <p:cNvPr id="5" name="Footer Placeholder 4"/>
          <p:cNvSpPr>
            <a:spLocks noGrp="1"/>
          </p:cNvSpPr>
          <p:nvPr>
            <p:ph type="ftr" sz="quarter" idx="11"/>
          </p:nvPr>
        </p:nvSpPr>
        <p:spPr/>
        <p:txBody>
          <a:bodyPr/>
          <a:lstStyle/>
          <a:p>
            <a:pPr>
              <a:defRPr/>
            </a:pPr>
            <a:r>
              <a:rPr lang="en-US" altLang="en-US"/>
              <a:t>CS3907-80/CSCI 6444-10: Big Data and Analytics</a:t>
            </a:r>
          </a:p>
        </p:txBody>
      </p:sp>
      <p:sp>
        <p:nvSpPr>
          <p:cNvPr id="6" name="Slide Number Placeholder 5"/>
          <p:cNvSpPr>
            <a:spLocks noGrp="1"/>
          </p:cNvSpPr>
          <p:nvPr>
            <p:ph type="sldNum" sz="quarter" idx="12"/>
          </p:nvPr>
        </p:nvSpPr>
        <p:spPr/>
        <p:txBody>
          <a:bodyPr/>
          <a:lstStyle/>
          <a:p>
            <a:fld id="{8288164C-0AFE-5946-8998-A6A564FD46EB}" type="slidenum">
              <a:rPr lang="en-US" smtClean="0"/>
              <a:pPr/>
              <a:t>‹#›</a:t>
            </a:fld>
            <a:endParaRPr lang="en-US"/>
          </a:p>
        </p:txBody>
      </p:sp>
    </p:spTree>
    <p:extLst>
      <p:ext uri="{BB962C8B-B14F-4D97-AF65-F5344CB8AC3E}">
        <p14:creationId xmlns:p14="http://schemas.microsoft.com/office/powerpoint/2010/main" val="1289933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A3613D-D726-A949-B503-F2146211D8B2}" type="datetime1">
              <a:rPr lang="en-US" smtClean="0"/>
              <a:pPr/>
              <a:t>9/10/19</a:t>
            </a:fld>
            <a:endParaRPr lang="en-US"/>
          </a:p>
        </p:txBody>
      </p:sp>
      <p:sp>
        <p:nvSpPr>
          <p:cNvPr id="5" name="Footer Placeholder 4"/>
          <p:cNvSpPr>
            <a:spLocks noGrp="1"/>
          </p:cNvSpPr>
          <p:nvPr>
            <p:ph type="ftr" sz="quarter" idx="11"/>
          </p:nvPr>
        </p:nvSpPr>
        <p:spPr/>
        <p:txBody>
          <a:bodyPr/>
          <a:lstStyle/>
          <a:p>
            <a:pPr>
              <a:defRPr/>
            </a:pPr>
            <a:r>
              <a:rPr lang="en-US" altLang="en-US"/>
              <a:t>CS3907-80/CSCI 6444-10: Big Data and Analytics</a:t>
            </a:r>
          </a:p>
        </p:txBody>
      </p:sp>
      <p:sp>
        <p:nvSpPr>
          <p:cNvPr id="6" name="Slide Number Placeholder 5"/>
          <p:cNvSpPr>
            <a:spLocks noGrp="1"/>
          </p:cNvSpPr>
          <p:nvPr>
            <p:ph type="sldNum" sz="quarter" idx="12"/>
          </p:nvPr>
        </p:nvSpPr>
        <p:spPr/>
        <p:txBody>
          <a:bodyPr/>
          <a:lstStyle/>
          <a:p>
            <a:fld id="{A608CA5F-5377-374B-872B-F0468E305ACA}" type="slidenum">
              <a:rPr lang="en-US" smtClean="0"/>
              <a:pPr/>
              <a:t>‹#›</a:t>
            </a:fld>
            <a:endParaRPr lang="en-US"/>
          </a:p>
        </p:txBody>
      </p:sp>
    </p:spTree>
    <p:extLst>
      <p:ext uri="{BB962C8B-B14F-4D97-AF65-F5344CB8AC3E}">
        <p14:creationId xmlns:p14="http://schemas.microsoft.com/office/powerpoint/2010/main" val="27018103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40037729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38900" y="609600"/>
            <a:ext cx="1943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609600"/>
            <a:ext cx="5676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6861724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9/10/19</a:t>
            </a:fld>
            <a:endParaRPr lang="en-US" dirty="0">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p:cNvSpPr>
            <a:spLocks noGrp="1"/>
          </p:cNvSpPr>
          <p:nvPr>
            <p:ph type="ftr" sz="quarter" idx="12"/>
          </p:nvPr>
        </p:nvSpPr>
        <p:spPr/>
        <p:txBody>
          <a:bodyPr/>
          <a:lstStyle/>
          <a:p>
            <a:r>
              <a:rPr lang="en-US">
                <a:solidFill>
                  <a:prstClr val="black">
                    <a:lumMod val="65000"/>
                    <a:lumOff val="35000"/>
                  </a:prstClr>
                </a:solidFill>
              </a:rPr>
              <a:t>Footer Text</a:t>
            </a:r>
            <a:endParaRPr lang="en-US" dirty="0">
              <a:solidFill>
                <a:prstClr val="black">
                  <a:lumMod val="65000"/>
                  <a:lumOff val="35000"/>
                </a:prstClr>
              </a:solidFill>
            </a:endParaRPr>
          </a:p>
        </p:txBody>
      </p:sp>
    </p:spTree>
    <p:extLst>
      <p:ext uri="{BB962C8B-B14F-4D97-AF65-F5344CB8AC3E}">
        <p14:creationId xmlns:p14="http://schemas.microsoft.com/office/powerpoint/2010/main" val="1890090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141371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1"/>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70"/>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Tree>
    <p:extLst>
      <p:ext uri="{BB962C8B-B14F-4D97-AF65-F5344CB8AC3E}">
        <p14:creationId xmlns:p14="http://schemas.microsoft.com/office/powerpoint/2010/main" val="15798466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7"/>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7409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1"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a:solidFill>
                  <a:prstClr val="black">
                    <a:lumMod val="65000"/>
                    <a:lumOff val="35000"/>
                  </a:prstClr>
                </a:solidFill>
              </a:rPr>
              <a:t>Footer Text</a:t>
            </a: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55"/>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70781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a:solidFill>
                  <a:prstClr val="black">
                    <a:lumMod val="65000"/>
                    <a:lumOff val="35000"/>
                  </a:prstClr>
                </a:solidFill>
              </a:rPr>
              <a:t>Footer Text</a:t>
            </a: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0900480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a:solidFill>
                  <a:prstClr val="black">
                    <a:lumMod val="65000"/>
                    <a:lumOff val="35000"/>
                  </a:prstClr>
                </a:solidFill>
              </a:rPr>
              <a:t>Footer Text</a:t>
            </a: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23182927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9"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44" y="273051"/>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9" y="2438407"/>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19452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9"/>
            <a:ext cx="20574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9"/>
            <a:ext cx="60198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0C6606-113B-7846-A5F8-98855C10C43E}" type="datetime1">
              <a:rPr lang="en-US" smtClean="0"/>
              <a:pPr/>
              <a:t>9/10/19</a:t>
            </a:fld>
            <a:endParaRPr lang="en-US"/>
          </a:p>
        </p:txBody>
      </p:sp>
      <p:sp>
        <p:nvSpPr>
          <p:cNvPr id="5" name="Footer Placeholder 4"/>
          <p:cNvSpPr>
            <a:spLocks noGrp="1"/>
          </p:cNvSpPr>
          <p:nvPr>
            <p:ph type="ftr" sz="quarter" idx="11"/>
          </p:nvPr>
        </p:nvSpPr>
        <p:spPr/>
        <p:txBody>
          <a:bodyPr/>
          <a:lstStyle/>
          <a:p>
            <a:pPr>
              <a:defRPr/>
            </a:pPr>
            <a:r>
              <a:rPr lang="en-US" altLang="en-US"/>
              <a:t>CS3907-80/CSCI 6444-10: Big Data and Analytics</a:t>
            </a:r>
          </a:p>
        </p:txBody>
      </p:sp>
      <p:sp>
        <p:nvSpPr>
          <p:cNvPr id="6" name="Slide Number Placeholder 5"/>
          <p:cNvSpPr>
            <a:spLocks noGrp="1"/>
          </p:cNvSpPr>
          <p:nvPr>
            <p:ph type="sldNum" sz="quarter" idx="12"/>
          </p:nvPr>
        </p:nvSpPr>
        <p:spPr/>
        <p:txBody>
          <a:bodyPr/>
          <a:lstStyle/>
          <a:p>
            <a:fld id="{A3370AB2-C82D-5E48-B8BC-9CD36E3549BB}" type="slidenum">
              <a:rPr lang="en-US" smtClean="0"/>
              <a:pPr/>
              <a:t>‹#›</a:t>
            </a:fld>
            <a:endParaRPr lang="en-US"/>
          </a:p>
        </p:txBody>
      </p:sp>
    </p:spTree>
    <p:extLst>
      <p:ext uri="{BB962C8B-B14F-4D97-AF65-F5344CB8AC3E}">
        <p14:creationId xmlns:p14="http://schemas.microsoft.com/office/powerpoint/2010/main" val="37950624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601143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710205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17227792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9/10/19</a:t>
            </a:fld>
            <a:endParaRPr lang="en-US"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31560623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60666888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2245425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8350188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a:solidFill>
                  <a:prstClr val="black">
                    <a:lumMod val="65000"/>
                    <a:lumOff val="35000"/>
                  </a:prstClr>
                </a:solidFill>
              </a:rPr>
              <a:t>Footer Text</a:t>
            </a: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596963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a:solidFill>
                  <a:prstClr val="black">
                    <a:lumMod val="65000"/>
                    <a:lumOff val="35000"/>
                  </a:prstClr>
                </a:solidFill>
              </a:rPr>
              <a:t>Footer Text</a:t>
            </a: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6140309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a:solidFill>
                  <a:prstClr val="black">
                    <a:lumMod val="65000"/>
                    <a:lumOff val="35000"/>
                  </a:prstClr>
                </a:solidFill>
              </a:rPr>
              <a:t>Footer Text</a:t>
            </a: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763796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1 column - no image">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077200" y="6400800"/>
            <a:ext cx="1066800" cy="380999"/>
          </a:xfrm>
          <a:prstGeom prst="rect">
            <a:avLst/>
          </a:prstGeom>
          <a:noFill/>
          <a:ln>
            <a:noFill/>
          </a:ln>
        </p:spPr>
        <p:txBody>
          <a:bodyPr wrap="square" lIns="0" tIns="0" rIns="0" bIns="0" anchor="ctr" anchorCtr="0">
            <a:noAutofit/>
          </a:bodyPr>
          <a:lstStyle>
            <a:lvl1pPr algn="ctr">
              <a:defRPr sz="1100">
                <a:solidFill>
                  <a:srgbClr val="17375E"/>
                </a:solidFill>
              </a:defRPr>
            </a:lvl1pPr>
          </a:lstStyle>
          <a:p>
            <a:pPr>
              <a:buClr>
                <a:schemeClr val="lt1"/>
              </a:buClr>
              <a:buSzPct val="25000"/>
            </a:pPr>
            <a:fld id="{00000000-1234-1234-1234-123412341234}" type="slidenum">
              <a:rPr lang="en-US" smtClean="0">
                <a:ea typeface="Calibri"/>
                <a:cs typeface="Calibri"/>
                <a:sym typeface="Calibri"/>
              </a:rPr>
              <a:pPr>
                <a:buClr>
                  <a:schemeClr val="lt1"/>
                </a:buClr>
                <a:buSzPct val="25000"/>
              </a:pPr>
              <a:t>‹#›</a:t>
            </a:fld>
            <a:endParaRPr lang="en-US" dirty="0">
              <a:ea typeface="Calibri"/>
              <a:cs typeface="Calibri"/>
              <a:sym typeface="Calibri"/>
            </a:endParaRPr>
          </a:p>
        </p:txBody>
      </p:sp>
      <p:sp>
        <p:nvSpPr>
          <p:cNvPr id="31" name="Shape 31"/>
          <p:cNvSpPr txBox="1">
            <a:spLocks noGrp="1"/>
          </p:cNvSpPr>
          <p:nvPr>
            <p:ph type="dt" idx="10"/>
          </p:nvPr>
        </p:nvSpPr>
        <p:spPr>
          <a:xfrm>
            <a:off x="-4662" y="6400800"/>
            <a:ext cx="1223861" cy="380998"/>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1100" b="0" i="0" u="none" strike="noStrike" cap="none">
                <a:solidFill>
                  <a:schemeClr val="tx2">
                    <a:lumMod val="75000"/>
                  </a:schemeClr>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lang="en-US" dirty="0"/>
          </a:p>
        </p:txBody>
      </p:sp>
      <p:sp>
        <p:nvSpPr>
          <p:cNvPr id="32" name="Shape 32"/>
          <p:cNvSpPr txBox="1">
            <a:spLocks noGrp="1"/>
          </p:cNvSpPr>
          <p:nvPr>
            <p:ph type="ftr" idx="11"/>
          </p:nvPr>
        </p:nvSpPr>
        <p:spPr>
          <a:xfrm>
            <a:off x="1219200" y="6400800"/>
            <a:ext cx="6858000" cy="38099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5"/>
              </a:buClr>
              <a:buFont typeface="Calibri"/>
              <a:buNone/>
              <a:defRPr sz="1400" b="0" i="0" u="none" strike="noStrike" cap="none">
                <a:solidFill>
                  <a:srgbClr val="17375E"/>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r>
              <a:rPr lang="en-US" dirty="0"/>
              <a:t>CS3907-80/CSCI 6444-10: Big Data and Analytics</a:t>
            </a:r>
          </a:p>
          <a:p>
            <a:endParaRPr lang="en-US" dirty="0"/>
          </a:p>
        </p:txBody>
      </p:sp>
      <p:sp>
        <p:nvSpPr>
          <p:cNvPr id="7" name="Title Placeholder 1"/>
          <p:cNvSpPr>
            <a:spLocks noGrp="1"/>
          </p:cNvSpPr>
          <p:nvPr>
            <p:ph type="title"/>
          </p:nvPr>
        </p:nvSpPr>
        <p:spPr>
          <a:xfrm>
            <a:off x="152400" y="152400"/>
            <a:ext cx="7315200" cy="1143000"/>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71227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6231654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77332191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3025049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34531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1 column - no image">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077200" y="6400800"/>
            <a:ext cx="1066800" cy="380999"/>
          </a:xfrm>
          <a:prstGeom prst="rect">
            <a:avLst/>
          </a:prstGeom>
          <a:noFill/>
          <a:ln>
            <a:noFill/>
          </a:ln>
        </p:spPr>
        <p:txBody>
          <a:bodyPr wrap="square" lIns="0" tIns="0" rIns="0" bIns="0" anchor="ctr" anchorCtr="0">
            <a:noAutofit/>
          </a:bodyPr>
          <a:lstStyle>
            <a:lvl1pPr algn="ctr">
              <a:defRPr sz="1100">
                <a:solidFill>
                  <a:srgbClr val="17375E"/>
                </a:solidFill>
              </a:defRPr>
            </a:lvl1pPr>
          </a:lstStyle>
          <a:p>
            <a:pPr>
              <a:buClr>
                <a:schemeClr val="lt1"/>
              </a:buClr>
              <a:buSzPct val="25000"/>
            </a:pPr>
            <a:fld id="{00000000-1234-1234-1234-123412341234}" type="slidenum">
              <a:rPr lang="en-US" smtClean="0">
                <a:ea typeface="Calibri"/>
                <a:cs typeface="Calibri"/>
                <a:sym typeface="Calibri"/>
              </a:rPr>
              <a:pPr>
                <a:buClr>
                  <a:schemeClr val="lt1"/>
                </a:buClr>
                <a:buSzPct val="25000"/>
              </a:pPr>
              <a:t>‹#›</a:t>
            </a:fld>
            <a:endParaRPr lang="en-US" dirty="0">
              <a:ea typeface="Calibri"/>
              <a:cs typeface="Calibri"/>
              <a:sym typeface="Calibri"/>
            </a:endParaRPr>
          </a:p>
        </p:txBody>
      </p:sp>
      <p:sp>
        <p:nvSpPr>
          <p:cNvPr id="31" name="Shape 31"/>
          <p:cNvSpPr txBox="1">
            <a:spLocks noGrp="1"/>
          </p:cNvSpPr>
          <p:nvPr>
            <p:ph type="dt" idx="10"/>
          </p:nvPr>
        </p:nvSpPr>
        <p:spPr>
          <a:xfrm>
            <a:off x="-4662" y="6400800"/>
            <a:ext cx="1223861" cy="380998"/>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1100" b="0" i="0" u="none" strike="noStrike" cap="none">
                <a:solidFill>
                  <a:schemeClr val="tx2">
                    <a:lumMod val="75000"/>
                  </a:schemeClr>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lang="en-US" dirty="0"/>
          </a:p>
        </p:txBody>
      </p:sp>
      <p:sp>
        <p:nvSpPr>
          <p:cNvPr id="32" name="Shape 32"/>
          <p:cNvSpPr txBox="1">
            <a:spLocks noGrp="1"/>
          </p:cNvSpPr>
          <p:nvPr>
            <p:ph type="ftr" idx="11"/>
          </p:nvPr>
        </p:nvSpPr>
        <p:spPr>
          <a:xfrm>
            <a:off x="1219200" y="6400800"/>
            <a:ext cx="6858000" cy="38099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5"/>
              </a:buClr>
              <a:buFont typeface="Calibri"/>
              <a:buNone/>
              <a:defRPr sz="1400" b="0" i="0" u="none" strike="noStrike" cap="none">
                <a:solidFill>
                  <a:srgbClr val="17375E"/>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r>
              <a:rPr lang="en-US" dirty="0"/>
              <a:t>CS3907-80/CSCI 6444-10: Big Data and Analytics</a:t>
            </a:r>
          </a:p>
          <a:p>
            <a:endParaRPr lang="en-US" dirty="0"/>
          </a:p>
        </p:txBody>
      </p:sp>
      <p:sp>
        <p:nvSpPr>
          <p:cNvPr id="7" name="Title Placeholder 1"/>
          <p:cNvSpPr>
            <a:spLocks noGrp="1"/>
          </p:cNvSpPr>
          <p:nvPr>
            <p:ph type="title"/>
          </p:nvPr>
        </p:nvSpPr>
        <p:spPr>
          <a:xfrm>
            <a:off x="152400" y="152400"/>
            <a:ext cx="7315200" cy="1143000"/>
          </a:xfrm>
          <a:prstGeom prst="rect">
            <a:avLst/>
          </a:prstGeom>
        </p:spPr>
        <p:txBody>
          <a:bodyPr vert="horz" lIns="91440" tIns="45720" rIns="91440" bIns="45720" rtlCol="0" anchor="ctr">
            <a:normAutofit/>
          </a:bodyPr>
          <a:lstStyle/>
          <a:p>
            <a:r>
              <a:rPr lang="en-US" dirty="0"/>
              <a:t>Click to edit Master title style</a:t>
            </a:r>
          </a:p>
        </p:txBody>
      </p:sp>
      <p:sp>
        <p:nvSpPr>
          <p:cNvPr id="8" name="Text Placeholder 2"/>
          <p:cNvSpPr>
            <a:spLocks noGrp="1"/>
          </p:cNvSpPr>
          <p:nvPr>
            <p:ph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280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5"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5C975E-BC0B-E94A-AF1C-69A9468A4BC3}" type="datetimeFigureOut">
              <a:rPr lang="en-US" smtClean="0"/>
              <a:t>9/10/19</a:t>
            </a:fld>
            <a:endParaRPr lang="en-US" dirty="0"/>
          </a:p>
        </p:txBody>
      </p:sp>
      <p:sp>
        <p:nvSpPr>
          <p:cNvPr id="16" name="Footer Placeholder 4"/>
          <p:cNvSpPr>
            <a:spLocks noGrp="1"/>
          </p:cNvSpPr>
          <p:nvPr>
            <p:ph type="ftr" sz="quarter" idx="3"/>
          </p:nvPr>
        </p:nvSpPr>
        <p:spPr>
          <a:xfrm>
            <a:off x="2438400" y="6553200"/>
            <a:ext cx="4495800" cy="349249"/>
          </a:xfrm>
          <a:prstGeom prst="rect">
            <a:avLst/>
          </a:prstGeom>
        </p:spPr>
        <p:txBody>
          <a:bodyPr vert="horz" lIns="91440" tIns="45720" rIns="91440" bIns="45720" rtlCol="0" anchor="ctr"/>
          <a:lstStyle>
            <a:lvl1pPr algn="ctr">
              <a:defRPr sz="1400" b="1">
                <a:solidFill>
                  <a:schemeClr val="tx2">
                    <a:lumMod val="75000"/>
                  </a:schemeClr>
                </a:solidFill>
              </a:defRPr>
            </a:lvl1pPr>
          </a:lstStyle>
          <a:p>
            <a:r>
              <a:rPr lang="en-US" dirty="0"/>
              <a:t>CS3907-80/CSCI 6444-10: Big Data and Analytics</a:t>
            </a:r>
          </a:p>
          <a:p>
            <a:endParaRPr lang="en-US" dirty="0"/>
          </a:p>
        </p:txBody>
      </p:sp>
      <p:sp>
        <p:nvSpPr>
          <p:cNvPr id="17"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2AD972-E35B-1847-A7E9-33C0ADF6E2B2}" type="slidenum">
              <a:rPr lang="en-US" smtClean="0"/>
              <a:t>‹#›</a:t>
            </a:fld>
            <a:endParaRPr lang="en-US"/>
          </a:p>
        </p:txBody>
      </p:sp>
      <p:cxnSp>
        <p:nvCxnSpPr>
          <p:cNvPr id="18" name="Straight Connector 17"/>
          <p:cNvCxnSpPr/>
          <p:nvPr userDrawn="1"/>
        </p:nvCxnSpPr>
        <p:spPr>
          <a:xfrm>
            <a:off x="0" y="6400800"/>
            <a:ext cx="914400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1633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1 column - no image">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077200" y="6400800"/>
            <a:ext cx="1066800" cy="380999"/>
          </a:xfrm>
          <a:prstGeom prst="rect">
            <a:avLst/>
          </a:prstGeom>
          <a:noFill/>
          <a:ln>
            <a:noFill/>
          </a:ln>
        </p:spPr>
        <p:txBody>
          <a:bodyPr wrap="square" lIns="0" tIns="0" rIns="0" bIns="0" anchor="ctr" anchorCtr="0">
            <a:noAutofit/>
          </a:bodyPr>
          <a:lstStyle>
            <a:lvl1pPr algn="ctr">
              <a:defRPr sz="1100">
                <a:solidFill>
                  <a:srgbClr val="17375E"/>
                </a:solidFill>
              </a:defRPr>
            </a:lvl1pPr>
          </a:lstStyle>
          <a:p>
            <a:pPr>
              <a:buClr>
                <a:schemeClr val="lt1"/>
              </a:buClr>
              <a:buSzPct val="25000"/>
            </a:pPr>
            <a:fld id="{00000000-1234-1234-1234-123412341234}" type="slidenum">
              <a:rPr lang="en-US" smtClean="0">
                <a:ea typeface="Calibri"/>
                <a:cs typeface="Calibri"/>
                <a:sym typeface="Calibri"/>
              </a:rPr>
              <a:pPr>
                <a:buClr>
                  <a:schemeClr val="lt1"/>
                </a:buClr>
                <a:buSzPct val="25000"/>
              </a:pPr>
              <a:t>‹#›</a:t>
            </a:fld>
            <a:endParaRPr lang="en-US" dirty="0">
              <a:ea typeface="Calibri"/>
              <a:cs typeface="Calibri"/>
              <a:sym typeface="Calibri"/>
            </a:endParaRPr>
          </a:p>
        </p:txBody>
      </p:sp>
      <p:sp>
        <p:nvSpPr>
          <p:cNvPr id="31" name="Shape 31"/>
          <p:cNvSpPr txBox="1">
            <a:spLocks noGrp="1"/>
          </p:cNvSpPr>
          <p:nvPr>
            <p:ph type="dt" idx="10"/>
          </p:nvPr>
        </p:nvSpPr>
        <p:spPr>
          <a:xfrm>
            <a:off x="-4662" y="6400800"/>
            <a:ext cx="1223861" cy="380998"/>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1100" b="0" i="0" u="none" strike="noStrike" cap="none">
                <a:solidFill>
                  <a:schemeClr val="tx2">
                    <a:lumMod val="75000"/>
                  </a:schemeClr>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lang="en-US" dirty="0"/>
          </a:p>
        </p:txBody>
      </p:sp>
      <p:sp>
        <p:nvSpPr>
          <p:cNvPr id="32" name="Shape 32"/>
          <p:cNvSpPr txBox="1">
            <a:spLocks noGrp="1"/>
          </p:cNvSpPr>
          <p:nvPr>
            <p:ph type="ftr" idx="11"/>
          </p:nvPr>
        </p:nvSpPr>
        <p:spPr>
          <a:xfrm>
            <a:off x="1219200" y="6400800"/>
            <a:ext cx="6858000" cy="38099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5"/>
              </a:buClr>
              <a:buFont typeface="Calibri"/>
              <a:buNone/>
              <a:defRPr sz="1400" b="0" i="0" u="none" strike="noStrike" cap="none">
                <a:solidFill>
                  <a:srgbClr val="17375E"/>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r>
              <a:rPr lang="en-US" dirty="0"/>
              <a:t>CS3907-80/CSCI 6444-10: Big Data and Analytics</a:t>
            </a:r>
          </a:p>
          <a:p>
            <a:endParaRPr lang="en-US" dirty="0"/>
          </a:p>
        </p:txBody>
      </p:sp>
      <p:sp>
        <p:nvSpPr>
          <p:cNvPr id="9" name="Title 1"/>
          <p:cNvSpPr txBox="1">
            <a:spLocks/>
          </p:cNvSpPr>
          <p:nvPr userDrawn="1"/>
        </p:nvSpPr>
        <p:spPr>
          <a:xfrm>
            <a:off x="685800" y="21304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17375E"/>
                </a:solidFill>
                <a:latin typeface="+mj-lt"/>
                <a:ea typeface="+mj-ea"/>
                <a:cs typeface="+mj-cs"/>
              </a:defRPr>
            </a:lvl1pPr>
          </a:lstStyle>
          <a:p>
            <a:endParaRPr lang="en-US" dirty="0"/>
          </a:p>
        </p:txBody>
      </p:sp>
      <p:sp>
        <p:nvSpPr>
          <p:cNvPr id="10" name="Subtitle 2"/>
          <p:cNvSpPr>
            <a:spLocks noGrp="1"/>
          </p:cNvSpPr>
          <p:nvPr>
            <p:ph type="subTitle" idx="13"/>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1" name="Title 1"/>
          <p:cNvSpPr>
            <a:spLocks noGrp="1"/>
          </p:cNvSpPr>
          <p:nvPr>
            <p:ph type="ctrTitle"/>
          </p:nvPr>
        </p:nvSpPr>
        <p:spPr>
          <a:xfrm>
            <a:off x="838200" y="2282825"/>
            <a:ext cx="7772400" cy="1470025"/>
          </a:xfrm>
        </p:spPr>
        <p:txBody>
          <a:bodyPr/>
          <a:lstStyle/>
          <a:p>
            <a:endParaRPr lang="en-US" dirty="0"/>
          </a:p>
        </p:txBody>
      </p:sp>
    </p:spTree>
    <p:extLst>
      <p:ext uri="{BB962C8B-B14F-4D97-AF65-F5344CB8AC3E}">
        <p14:creationId xmlns:p14="http://schemas.microsoft.com/office/powerpoint/2010/main" val="583140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5" name="Footer Placeholder 4"/>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1300096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5" name="Footer Placeholder 4"/>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28413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6" name="Footer Placeholder 5"/>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329520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8" name="Footer Placeholder 7"/>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3341669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2D2D4F-79A9-0A4A-8EBC-BE4739B7B63B}" type="datetime1">
              <a:rPr lang="en-US" smtClean="0"/>
              <a:pPr/>
              <a:t>9/10/19</a:t>
            </a:fld>
            <a:endParaRPr lang="en-US"/>
          </a:p>
        </p:txBody>
      </p:sp>
      <p:sp>
        <p:nvSpPr>
          <p:cNvPr id="5" name="Footer Placeholder 4"/>
          <p:cNvSpPr>
            <a:spLocks noGrp="1"/>
          </p:cNvSpPr>
          <p:nvPr>
            <p:ph type="ftr" sz="quarter" idx="11"/>
          </p:nvPr>
        </p:nvSpPr>
        <p:spPr/>
        <p:txBody>
          <a:bodyPr/>
          <a:lstStyle/>
          <a:p>
            <a:pPr>
              <a:defRPr/>
            </a:pPr>
            <a:r>
              <a:rPr lang="en-US" altLang="en-US"/>
              <a:t>CS3907-80/CSCI 6444-10: Big Data and Analytics</a:t>
            </a:r>
          </a:p>
        </p:txBody>
      </p:sp>
      <p:sp>
        <p:nvSpPr>
          <p:cNvPr id="6" name="Slide Number Placeholder 5"/>
          <p:cNvSpPr>
            <a:spLocks noGrp="1"/>
          </p:cNvSpPr>
          <p:nvPr>
            <p:ph type="sldNum" sz="quarter" idx="12"/>
          </p:nvPr>
        </p:nvSpPr>
        <p:spPr/>
        <p:txBody>
          <a:bodyPr/>
          <a:lstStyle/>
          <a:p>
            <a:r>
              <a:rPr lang="en-US"/>
              <a:t>0-</a:t>
            </a:r>
            <a:fld id="{3B00483D-8EAF-BF45-930C-E232D087D4A9}" type="slidenum">
              <a:rPr lang="en-US" smtClean="0"/>
              <a:pPr/>
              <a:t>‹#›</a:t>
            </a:fld>
            <a:endParaRPr lang="en-US"/>
          </a:p>
        </p:txBody>
      </p:sp>
    </p:spTree>
    <p:extLst>
      <p:ext uri="{BB962C8B-B14F-4D97-AF65-F5344CB8AC3E}">
        <p14:creationId xmlns:p14="http://schemas.microsoft.com/office/powerpoint/2010/main" val="18662009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4" name="Footer Placeholder 3"/>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2536006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3" name="Footer Placeholder 2"/>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991758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6" name="Footer Placeholder 5"/>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29662364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6" name="Footer Placeholder 5"/>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4600654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5" name="Footer Placeholder 4"/>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4142392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5C975E-BC0B-E94A-AF1C-69A9468A4BC3}" type="datetimeFigureOut">
              <a:rPr lang="en-US" smtClean="0"/>
              <a:t>9/10/19</a:t>
            </a:fld>
            <a:endParaRPr lang="en-US"/>
          </a:p>
        </p:txBody>
      </p:sp>
      <p:sp>
        <p:nvSpPr>
          <p:cNvPr id="5" name="Footer Placeholder 4"/>
          <p:cNvSpPr>
            <a:spLocks noGrp="1"/>
          </p:cNvSpPr>
          <p:nvPr>
            <p:ph type="ftr" sz="quarter" idx="11"/>
          </p:nvPr>
        </p:nvSpPr>
        <p:spPr>
          <a:xfrm>
            <a:off x="2438400" y="6553200"/>
            <a:ext cx="4495800" cy="349249"/>
          </a:xfrm>
          <a:prstGeom prst="rect">
            <a:avLst/>
          </a:prstGeom>
        </p:spPr>
        <p:txBody>
          <a:bodyPr/>
          <a:lstStyle/>
          <a:p>
            <a:r>
              <a:rPr lang="en-US" dirty="0"/>
              <a:t>CS3907-80/CSCI 6444-10: Big Data and Analytics</a:t>
            </a:r>
          </a:p>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D2AD972-E35B-1847-A7E9-33C0ADF6E2B2}" type="slidenum">
              <a:rPr lang="en-US" smtClean="0"/>
              <a:t>‹#›</a:t>
            </a:fld>
            <a:endParaRPr lang="en-US"/>
          </a:p>
        </p:txBody>
      </p:sp>
    </p:spTree>
    <p:extLst>
      <p:ext uri="{BB962C8B-B14F-4D97-AF65-F5344CB8AC3E}">
        <p14:creationId xmlns:p14="http://schemas.microsoft.com/office/powerpoint/2010/main" val="39658541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 column - no image">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858250" y="6477001"/>
            <a:ext cx="285750" cy="386715"/>
          </a:xfrm>
          <a:prstGeom prst="rect">
            <a:avLst/>
          </a:prstGeom>
          <a:solidFill>
            <a:schemeClr val="accent1"/>
          </a:solidFill>
          <a:ln>
            <a:noFill/>
          </a:ln>
        </p:spPr>
        <p:txBody>
          <a:bodyPr wrap="square" lIns="0" tIns="0" rIns="0" bIns="0" anchor="ctr" anchorCtr="0">
            <a:noAutofit/>
          </a:bodyPr>
          <a:lstStyle/>
          <a:p>
            <a:pPr algn="ctr">
              <a:buClr>
                <a:schemeClr val="lt1"/>
              </a:buClr>
              <a:buSzPct val="25000"/>
            </a:pPr>
            <a:fld id="{00000000-1234-1234-1234-123412341234}" type="slidenum">
              <a:rPr lang="en-US" sz="750" smtClean="0">
                <a:solidFill>
                  <a:schemeClr val="lt1"/>
                </a:solidFill>
                <a:ea typeface="Calibri"/>
                <a:cs typeface="Calibri"/>
                <a:sym typeface="Calibri"/>
              </a:rPr>
              <a:pPr algn="ctr">
                <a:buClr>
                  <a:schemeClr val="lt1"/>
                </a:buClr>
                <a:buSzPct val="25000"/>
              </a:pPr>
              <a:t>‹#›</a:t>
            </a:fld>
            <a:endParaRPr lang="en-US" sz="750">
              <a:solidFill>
                <a:schemeClr val="lt1"/>
              </a:solidFill>
              <a:ea typeface="Calibri"/>
              <a:cs typeface="Calibri"/>
              <a:sym typeface="Calibri"/>
            </a:endParaRPr>
          </a:p>
        </p:txBody>
      </p:sp>
      <p:sp>
        <p:nvSpPr>
          <p:cNvPr id="31" name="Shape 31"/>
          <p:cNvSpPr txBox="1">
            <a:spLocks noGrp="1"/>
          </p:cNvSpPr>
          <p:nvPr>
            <p:ph type="dt" idx="10"/>
          </p:nvPr>
        </p:nvSpPr>
        <p:spPr>
          <a:xfrm>
            <a:off x="-4661" y="6477002"/>
            <a:ext cx="685800" cy="384047"/>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750" b="0" i="0" u="none" strike="noStrike" cap="none">
                <a:solidFill>
                  <a:schemeClr val="accent5"/>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685800" y="6477002"/>
            <a:ext cx="8172450" cy="38404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750" b="0" i="0" u="none" strike="noStrike" cap="none">
                <a:solidFill>
                  <a:schemeClr val="accent5"/>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body" idx="1"/>
          </p:nvPr>
        </p:nvSpPr>
        <p:spPr>
          <a:xfrm>
            <a:off x="500063" y="1414145"/>
            <a:ext cx="8143874" cy="1052195"/>
          </a:xfrm>
          <a:prstGeom prst="rect">
            <a:avLst/>
          </a:prstGeom>
          <a:noFill/>
          <a:ln>
            <a:noFill/>
          </a:ln>
        </p:spPr>
        <p:txBody>
          <a:bodyPr wrap="square" lIns="91425" tIns="91425" rIns="91425" bIns="91425" anchor="b" anchorCtr="0"/>
          <a:lstStyle>
            <a:lvl1pPr marL="0" marR="0" lvl="0" indent="0" algn="ctr" rtl="0">
              <a:lnSpc>
                <a:spcPct val="100000"/>
              </a:lnSpc>
              <a:spcBef>
                <a:spcPts val="750"/>
              </a:spcBef>
              <a:spcAft>
                <a:spcPts val="0"/>
              </a:spcAft>
              <a:buClr>
                <a:schemeClr val="accent1"/>
              </a:buClr>
              <a:buFont typeface="Noto Sans Symbols"/>
              <a:buNone/>
              <a:defRPr sz="2400" b="1" i="0" u="none" strike="noStrike" cap="none">
                <a:solidFill>
                  <a:schemeClr val="dk2"/>
                </a:solidFill>
                <a:latin typeface="Calibri"/>
                <a:ea typeface="Calibri"/>
                <a:cs typeface="Calibri"/>
                <a:sym typeface="Calibri"/>
              </a:defRPr>
            </a:lvl1pPr>
            <a:lvl2pPr marL="600075" marR="0" lvl="1"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2pPr>
            <a:lvl3pPr marL="942975" marR="0" lvl="2"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3pPr>
            <a:lvl4pPr marL="1285875" marR="0" lvl="3"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4pPr>
            <a:lvl5pPr marL="1628775" marR="0" lvl="4"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5pPr>
            <a:lvl6pPr marL="1885950" marR="0" lvl="5"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body" idx="2"/>
          </p:nvPr>
        </p:nvSpPr>
        <p:spPr>
          <a:xfrm>
            <a:off x="500063" y="2512059"/>
            <a:ext cx="8143874" cy="3660140"/>
          </a:xfrm>
          <a:prstGeom prst="rect">
            <a:avLst/>
          </a:prstGeom>
          <a:noFill/>
          <a:ln>
            <a:noFill/>
          </a:ln>
        </p:spPr>
        <p:txBody>
          <a:bodyPr wrap="square" lIns="91425" tIns="91425" rIns="91425" bIns="91425" anchor="t" anchorCtr="0"/>
          <a:lstStyle>
            <a:lvl1pPr marL="257175" marR="0" lvl="0" indent="-66675" algn="l" rtl="0">
              <a:lnSpc>
                <a:spcPct val="100000"/>
              </a:lnSpc>
              <a:spcBef>
                <a:spcPts val="750"/>
              </a:spcBef>
              <a:spcAft>
                <a:spcPts val="0"/>
              </a:spcAft>
              <a:buClr>
                <a:schemeClr val="accent1"/>
              </a:buClr>
              <a:buSzPct val="100000"/>
              <a:buFont typeface="Noto Sans Symbols"/>
              <a:buChar char="▪"/>
              <a:defRPr sz="1500" b="0" i="0" u="none" strike="noStrike" cap="none">
                <a:solidFill>
                  <a:schemeClr val="dk2"/>
                </a:solidFill>
                <a:latin typeface="Calibri"/>
                <a:ea typeface="Calibri"/>
                <a:cs typeface="Calibri"/>
                <a:sym typeface="Calibri"/>
              </a:defRPr>
            </a:lvl1pPr>
            <a:lvl2pPr marL="600075" marR="0" lvl="1"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2pPr>
            <a:lvl3pPr marL="942975" marR="0" lvl="2"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3pPr>
            <a:lvl4pPr marL="1285875" marR="0" lvl="3"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4pPr>
            <a:lvl5pPr marL="1628775" marR="0" lvl="4" indent="-66675" algn="l" rtl="0">
              <a:lnSpc>
                <a:spcPct val="90000"/>
              </a:lnSpc>
              <a:spcBef>
                <a:spcPts val="375"/>
              </a:spcBef>
              <a:spcAft>
                <a:spcPts val="0"/>
              </a:spcAft>
              <a:buClr>
                <a:schemeClr val="accent1"/>
              </a:buClr>
              <a:buSzPct val="100000"/>
              <a:buFont typeface="Calibri"/>
              <a:buChar char="▫"/>
              <a:defRPr sz="1500" b="0" i="0" u="none" strike="noStrike" cap="none">
                <a:solidFill>
                  <a:schemeClr val="dk2"/>
                </a:solidFill>
                <a:latin typeface="Calibri"/>
                <a:ea typeface="Calibri"/>
                <a:cs typeface="Calibri"/>
                <a:sym typeface="Calibri"/>
              </a:defRPr>
            </a:lvl5pPr>
            <a:lvl6pPr marL="1885950" marR="0" lvl="5"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7808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817" indent="0" algn="ctr">
              <a:buNone/>
              <a:defRPr>
                <a:solidFill>
                  <a:schemeClr val="tx1">
                    <a:tint val="75000"/>
                  </a:schemeClr>
                </a:solidFill>
              </a:defRPr>
            </a:lvl2pPr>
            <a:lvl3pPr marL="913633" indent="0" algn="ctr">
              <a:buNone/>
              <a:defRPr>
                <a:solidFill>
                  <a:schemeClr val="tx1">
                    <a:tint val="75000"/>
                  </a:schemeClr>
                </a:solidFill>
              </a:defRPr>
            </a:lvl3pPr>
            <a:lvl4pPr marL="1370451" indent="0" algn="ctr">
              <a:buNone/>
              <a:defRPr>
                <a:solidFill>
                  <a:schemeClr val="tx1">
                    <a:tint val="75000"/>
                  </a:schemeClr>
                </a:solidFill>
              </a:defRPr>
            </a:lvl4pPr>
            <a:lvl5pPr marL="1827268" indent="0" algn="ctr">
              <a:buNone/>
              <a:defRPr>
                <a:solidFill>
                  <a:schemeClr val="tx1">
                    <a:tint val="75000"/>
                  </a:schemeClr>
                </a:solidFill>
              </a:defRPr>
            </a:lvl5pPr>
            <a:lvl6pPr marL="2284086" indent="0" algn="ctr">
              <a:buNone/>
              <a:defRPr>
                <a:solidFill>
                  <a:schemeClr val="tx1">
                    <a:tint val="75000"/>
                  </a:schemeClr>
                </a:solidFill>
              </a:defRPr>
            </a:lvl6pPr>
            <a:lvl7pPr marL="2740900" indent="0" algn="ctr">
              <a:buNone/>
              <a:defRPr>
                <a:solidFill>
                  <a:schemeClr val="tx1">
                    <a:tint val="75000"/>
                  </a:schemeClr>
                </a:solidFill>
              </a:defRPr>
            </a:lvl7pPr>
            <a:lvl8pPr marL="3197719" indent="0" algn="ctr">
              <a:buNone/>
              <a:defRPr>
                <a:solidFill>
                  <a:schemeClr val="tx1">
                    <a:tint val="75000"/>
                  </a:schemeClr>
                </a:solidFill>
              </a:defRPr>
            </a:lvl8pPr>
            <a:lvl9pPr marL="365453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464368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8942229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1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6817" indent="0">
              <a:buNone/>
              <a:defRPr sz="1800">
                <a:solidFill>
                  <a:schemeClr val="tx1">
                    <a:tint val="75000"/>
                  </a:schemeClr>
                </a:solidFill>
              </a:defRPr>
            </a:lvl2pPr>
            <a:lvl3pPr marL="913633" indent="0">
              <a:buNone/>
              <a:defRPr sz="1600">
                <a:solidFill>
                  <a:schemeClr val="tx1">
                    <a:tint val="75000"/>
                  </a:schemeClr>
                </a:solidFill>
              </a:defRPr>
            </a:lvl3pPr>
            <a:lvl4pPr marL="1370451" indent="0">
              <a:buNone/>
              <a:defRPr sz="1400">
                <a:solidFill>
                  <a:schemeClr val="tx1">
                    <a:tint val="75000"/>
                  </a:schemeClr>
                </a:solidFill>
              </a:defRPr>
            </a:lvl4pPr>
            <a:lvl5pPr marL="1827268" indent="0">
              <a:buNone/>
              <a:defRPr sz="1400">
                <a:solidFill>
                  <a:schemeClr val="tx1">
                    <a:tint val="75000"/>
                  </a:schemeClr>
                </a:solidFill>
              </a:defRPr>
            </a:lvl5pPr>
            <a:lvl6pPr marL="2284086" indent="0">
              <a:buNone/>
              <a:defRPr sz="1400">
                <a:solidFill>
                  <a:schemeClr val="tx1">
                    <a:tint val="75000"/>
                  </a:schemeClr>
                </a:solidFill>
              </a:defRPr>
            </a:lvl6pPr>
            <a:lvl7pPr marL="2740900" indent="0">
              <a:buNone/>
              <a:defRPr sz="1400">
                <a:solidFill>
                  <a:schemeClr val="tx1">
                    <a:tint val="75000"/>
                  </a:schemeClr>
                </a:solidFill>
              </a:defRPr>
            </a:lvl7pPr>
            <a:lvl8pPr marL="3197719" indent="0">
              <a:buNone/>
              <a:defRPr sz="1400">
                <a:solidFill>
                  <a:schemeClr val="tx1">
                    <a:tint val="75000"/>
                  </a:schemeClr>
                </a:solidFill>
              </a:defRPr>
            </a:lvl8pPr>
            <a:lvl9pPr marL="365453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14708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1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6656" indent="0">
              <a:buNone/>
              <a:defRPr sz="1800">
                <a:solidFill>
                  <a:schemeClr val="tx1">
                    <a:tint val="75000"/>
                  </a:schemeClr>
                </a:solidFill>
              </a:defRPr>
            </a:lvl2pPr>
            <a:lvl3pPr marL="913304" indent="0">
              <a:buNone/>
              <a:defRPr sz="1600">
                <a:solidFill>
                  <a:schemeClr val="tx1">
                    <a:tint val="75000"/>
                  </a:schemeClr>
                </a:solidFill>
              </a:defRPr>
            </a:lvl3pPr>
            <a:lvl4pPr marL="1369959" indent="0">
              <a:buNone/>
              <a:defRPr sz="1400">
                <a:solidFill>
                  <a:schemeClr val="tx1">
                    <a:tint val="75000"/>
                  </a:schemeClr>
                </a:solidFill>
              </a:defRPr>
            </a:lvl4pPr>
            <a:lvl5pPr marL="1826611" indent="0">
              <a:buNone/>
              <a:defRPr sz="1400">
                <a:solidFill>
                  <a:schemeClr val="tx1">
                    <a:tint val="75000"/>
                  </a:schemeClr>
                </a:solidFill>
              </a:defRPr>
            </a:lvl5pPr>
            <a:lvl6pPr marL="2283264" indent="0">
              <a:buNone/>
              <a:defRPr sz="1400">
                <a:solidFill>
                  <a:schemeClr val="tx1">
                    <a:tint val="75000"/>
                  </a:schemeClr>
                </a:solidFill>
              </a:defRPr>
            </a:lvl6pPr>
            <a:lvl7pPr marL="2739916" indent="0">
              <a:buNone/>
              <a:defRPr sz="1400">
                <a:solidFill>
                  <a:schemeClr val="tx1">
                    <a:tint val="75000"/>
                  </a:schemeClr>
                </a:solidFill>
              </a:defRPr>
            </a:lvl7pPr>
            <a:lvl8pPr marL="3196570" indent="0">
              <a:buNone/>
              <a:defRPr sz="1400">
                <a:solidFill>
                  <a:schemeClr val="tx1">
                    <a:tint val="75000"/>
                  </a:schemeClr>
                </a:solidFill>
              </a:defRPr>
            </a:lvl8pPr>
            <a:lvl9pPr marL="365322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99FF1E-29DF-3C44-9C66-75EAF2DA6AB5}" type="datetime1">
              <a:rPr lang="en-US" smtClean="0"/>
              <a:pPr/>
              <a:t>9/10/19</a:t>
            </a:fld>
            <a:endParaRPr lang="en-US"/>
          </a:p>
        </p:txBody>
      </p:sp>
      <p:sp>
        <p:nvSpPr>
          <p:cNvPr id="5" name="Footer Placeholder 4"/>
          <p:cNvSpPr>
            <a:spLocks noGrp="1"/>
          </p:cNvSpPr>
          <p:nvPr>
            <p:ph type="ftr" sz="quarter" idx="11"/>
          </p:nvPr>
        </p:nvSpPr>
        <p:spPr/>
        <p:txBody>
          <a:bodyPr/>
          <a:lstStyle/>
          <a:p>
            <a:pPr>
              <a:defRPr/>
            </a:pPr>
            <a:r>
              <a:rPr lang="en-US" altLang="en-US"/>
              <a:t>CS3907-80/CSCI 6444-10: Big Data and Analytics</a:t>
            </a:r>
          </a:p>
        </p:txBody>
      </p:sp>
      <p:sp>
        <p:nvSpPr>
          <p:cNvPr id="6" name="Slide Number Placeholder 5"/>
          <p:cNvSpPr>
            <a:spLocks noGrp="1"/>
          </p:cNvSpPr>
          <p:nvPr>
            <p:ph type="sldNum" sz="quarter" idx="12"/>
          </p:nvPr>
        </p:nvSpPr>
        <p:spPr/>
        <p:txBody>
          <a:bodyPr/>
          <a:lstStyle/>
          <a:p>
            <a:fld id="{6B781089-C547-4E4B-BF65-99C05656E163}" type="slidenum">
              <a:rPr lang="en-US" smtClean="0"/>
              <a:pPr/>
              <a:t>‹#›</a:t>
            </a:fld>
            <a:endParaRPr lang="en-US"/>
          </a:p>
        </p:txBody>
      </p:sp>
    </p:spTree>
    <p:extLst>
      <p:ext uri="{BB962C8B-B14F-4D97-AF65-F5344CB8AC3E}">
        <p14:creationId xmlns:p14="http://schemas.microsoft.com/office/powerpoint/2010/main" val="3614268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1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1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813224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817" indent="0">
              <a:buNone/>
              <a:defRPr sz="2000" b="1"/>
            </a:lvl2pPr>
            <a:lvl3pPr marL="913633" indent="0">
              <a:buNone/>
              <a:defRPr sz="1800" b="1"/>
            </a:lvl3pPr>
            <a:lvl4pPr marL="1370451" indent="0">
              <a:buNone/>
              <a:defRPr sz="1600" b="1"/>
            </a:lvl4pPr>
            <a:lvl5pPr marL="1827268" indent="0">
              <a:buNone/>
              <a:defRPr sz="1600" b="1"/>
            </a:lvl5pPr>
            <a:lvl6pPr marL="2284086" indent="0">
              <a:buNone/>
              <a:defRPr sz="1600" b="1"/>
            </a:lvl6pPr>
            <a:lvl7pPr marL="2740900" indent="0">
              <a:buNone/>
              <a:defRPr sz="1600" b="1"/>
            </a:lvl7pPr>
            <a:lvl8pPr marL="3197719" indent="0">
              <a:buNone/>
              <a:defRPr sz="1600" b="1"/>
            </a:lvl8pPr>
            <a:lvl9pPr marL="365453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6817" indent="0">
              <a:buNone/>
              <a:defRPr sz="2000" b="1"/>
            </a:lvl2pPr>
            <a:lvl3pPr marL="913633" indent="0">
              <a:buNone/>
              <a:defRPr sz="1800" b="1"/>
            </a:lvl3pPr>
            <a:lvl4pPr marL="1370451" indent="0">
              <a:buNone/>
              <a:defRPr sz="1600" b="1"/>
            </a:lvl4pPr>
            <a:lvl5pPr marL="1827268" indent="0">
              <a:buNone/>
              <a:defRPr sz="1600" b="1"/>
            </a:lvl5pPr>
            <a:lvl6pPr marL="2284086" indent="0">
              <a:buNone/>
              <a:defRPr sz="1600" b="1"/>
            </a:lvl6pPr>
            <a:lvl7pPr marL="2740900" indent="0">
              <a:buNone/>
              <a:defRPr sz="1600" b="1"/>
            </a:lvl7pPr>
            <a:lvl8pPr marL="3197719" indent="0">
              <a:buNone/>
              <a:defRPr sz="1600" b="1"/>
            </a:lvl8pPr>
            <a:lvl9pPr marL="365453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948621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37011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52321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1"/>
            <a:ext cx="5111750" cy="5853113"/>
          </a:xfrm>
        </p:spPr>
        <p:txBody>
          <a:bodyPr/>
          <a:lstStyle>
            <a:lvl1pPr>
              <a:defRPr sz="33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1"/>
            <a:ext cx="3008313" cy="4691063"/>
          </a:xfrm>
        </p:spPr>
        <p:txBody>
          <a:bodyPr/>
          <a:lstStyle>
            <a:lvl1pPr marL="0" indent="0">
              <a:buNone/>
              <a:defRPr sz="1400"/>
            </a:lvl1pPr>
            <a:lvl2pPr marL="456817" indent="0">
              <a:buNone/>
              <a:defRPr sz="1200"/>
            </a:lvl2pPr>
            <a:lvl3pPr marL="913633" indent="0">
              <a:buNone/>
              <a:defRPr sz="1000"/>
            </a:lvl3pPr>
            <a:lvl4pPr marL="1370451" indent="0">
              <a:buNone/>
              <a:defRPr sz="900"/>
            </a:lvl4pPr>
            <a:lvl5pPr marL="1827268" indent="0">
              <a:buNone/>
              <a:defRPr sz="900"/>
            </a:lvl5pPr>
            <a:lvl6pPr marL="2284086" indent="0">
              <a:buNone/>
              <a:defRPr sz="900"/>
            </a:lvl6pPr>
            <a:lvl7pPr marL="2740900" indent="0">
              <a:buNone/>
              <a:defRPr sz="900"/>
            </a:lvl7pPr>
            <a:lvl8pPr marL="3197719" indent="0">
              <a:buNone/>
              <a:defRPr sz="900"/>
            </a:lvl8pPr>
            <a:lvl9pPr marL="36545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0207978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300"/>
            </a:lvl1pPr>
            <a:lvl2pPr marL="456817" indent="0">
              <a:buNone/>
              <a:defRPr sz="2800"/>
            </a:lvl2pPr>
            <a:lvl3pPr marL="913633" indent="0">
              <a:buNone/>
              <a:defRPr sz="2400"/>
            </a:lvl3pPr>
            <a:lvl4pPr marL="1370451" indent="0">
              <a:buNone/>
              <a:defRPr sz="2000"/>
            </a:lvl4pPr>
            <a:lvl5pPr marL="1827268" indent="0">
              <a:buNone/>
              <a:defRPr sz="2000"/>
            </a:lvl5pPr>
            <a:lvl6pPr marL="2284086" indent="0">
              <a:buNone/>
              <a:defRPr sz="2000"/>
            </a:lvl6pPr>
            <a:lvl7pPr marL="2740900" indent="0">
              <a:buNone/>
              <a:defRPr sz="2000"/>
            </a:lvl7pPr>
            <a:lvl8pPr marL="3197719" indent="0">
              <a:buNone/>
              <a:defRPr sz="2000"/>
            </a:lvl8pPr>
            <a:lvl9pPr marL="365453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817" indent="0">
              <a:buNone/>
              <a:defRPr sz="1200"/>
            </a:lvl2pPr>
            <a:lvl3pPr marL="913633" indent="0">
              <a:buNone/>
              <a:defRPr sz="1000"/>
            </a:lvl3pPr>
            <a:lvl4pPr marL="1370451" indent="0">
              <a:buNone/>
              <a:defRPr sz="900"/>
            </a:lvl4pPr>
            <a:lvl5pPr marL="1827268" indent="0">
              <a:buNone/>
              <a:defRPr sz="900"/>
            </a:lvl5pPr>
            <a:lvl6pPr marL="2284086" indent="0">
              <a:buNone/>
              <a:defRPr sz="900"/>
            </a:lvl6pPr>
            <a:lvl7pPr marL="2740900" indent="0">
              <a:buNone/>
              <a:defRPr sz="900"/>
            </a:lvl7pPr>
            <a:lvl8pPr marL="3197719" indent="0">
              <a:buNone/>
              <a:defRPr sz="900"/>
            </a:lvl8pPr>
            <a:lvl9pPr marL="365453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7930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6821790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9/10/19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1388">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09318">
              <a:spcBef>
                <a:spcPts val="90"/>
              </a:spcBef>
            </a:pPr>
            <a:fld id="{81D60167-4931-47E6-BA6A-407CBD079E47}" type="slidenum">
              <a:rPr lang="uk-UA" smtClean="0">
                <a:solidFill>
                  <a:prstClr val="black">
                    <a:tint val="75000"/>
                  </a:prstClr>
                </a:solidFill>
                <a:latin typeface="Calibri"/>
              </a:rPr>
              <a:pPr marL="109318">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3646653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6029"/>
            <a:ext cx="7772400" cy="276999"/>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1371600" y="3840529"/>
            <a:ext cx="6400800"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6609820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114438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5805B6-4464-7F46-93E2-39E4713ECA41}" type="datetime1">
              <a:rPr lang="en-US" smtClean="0"/>
              <a:pPr/>
              <a:t>9/10/19</a:t>
            </a:fld>
            <a:endParaRPr lang="en-US"/>
          </a:p>
        </p:txBody>
      </p:sp>
      <p:sp>
        <p:nvSpPr>
          <p:cNvPr id="6" name="Footer Placeholder 5"/>
          <p:cNvSpPr>
            <a:spLocks noGrp="1"/>
          </p:cNvSpPr>
          <p:nvPr>
            <p:ph type="ftr" sz="quarter" idx="11"/>
          </p:nvPr>
        </p:nvSpPr>
        <p:spPr/>
        <p:txBody>
          <a:bodyPr/>
          <a:lstStyle/>
          <a:p>
            <a:pPr>
              <a:defRPr/>
            </a:pPr>
            <a:r>
              <a:rPr lang="en-US" altLang="en-US"/>
              <a:t>CS3907-80/CSCI 6444-10: Big Data and Analytics</a:t>
            </a:r>
          </a:p>
        </p:txBody>
      </p:sp>
      <p:sp>
        <p:nvSpPr>
          <p:cNvPr id="7" name="Slide Number Placeholder 6"/>
          <p:cNvSpPr>
            <a:spLocks noGrp="1"/>
          </p:cNvSpPr>
          <p:nvPr>
            <p:ph type="sldNum" sz="quarter" idx="12"/>
          </p:nvPr>
        </p:nvSpPr>
        <p:spPr/>
        <p:txBody>
          <a:bodyPr/>
          <a:lstStyle/>
          <a:p>
            <a:fld id="{09D658A6-B164-1C4C-9588-BA9C8C3C7114}" type="slidenum">
              <a:rPr lang="en-US" smtClean="0"/>
              <a:pPr/>
              <a:t>‹#›</a:t>
            </a:fld>
            <a:endParaRPr lang="en-US"/>
          </a:p>
        </p:txBody>
      </p:sp>
    </p:spTree>
    <p:extLst>
      <p:ext uri="{BB962C8B-B14F-4D97-AF65-F5344CB8AC3E}">
        <p14:creationId xmlns:p14="http://schemas.microsoft.com/office/powerpoint/2010/main" val="286113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sz="half" idx="2"/>
          </p:nvPr>
        </p:nvSpPr>
        <p:spPr>
          <a:xfrm>
            <a:off x="457200" y="1577389"/>
            <a:ext cx="397764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577389"/>
            <a:ext cx="397764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7856730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204024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55760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6030"/>
            <a:ext cx="7772400" cy="276999"/>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1371600" y="3840530"/>
            <a:ext cx="6400800"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8483406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542174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sz="half" idx="2"/>
          </p:nvPr>
        </p:nvSpPr>
        <p:spPr>
          <a:xfrm>
            <a:off x="457200" y="1577390"/>
            <a:ext cx="397764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577390"/>
            <a:ext cx="397764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691956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4954557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3"/>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3030520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2"/>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602187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98533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300" b="1"/>
            </a:lvl1pPr>
            <a:lvl2pPr marL="456656" indent="0">
              <a:buNone/>
              <a:defRPr sz="2000" b="1"/>
            </a:lvl2pPr>
            <a:lvl3pPr marL="913304" indent="0">
              <a:buNone/>
              <a:defRPr sz="1800" b="1"/>
            </a:lvl3pPr>
            <a:lvl4pPr marL="1369959" indent="0">
              <a:buNone/>
              <a:defRPr sz="1600" b="1"/>
            </a:lvl4pPr>
            <a:lvl5pPr marL="1826611" indent="0">
              <a:buNone/>
              <a:defRPr sz="1600" b="1"/>
            </a:lvl5pPr>
            <a:lvl6pPr marL="2283264" indent="0">
              <a:buNone/>
              <a:defRPr sz="1600" b="1"/>
            </a:lvl6pPr>
            <a:lvl7pPr marL="2739916" indent="0">
              <a:buNone/>
              <a:defRPr sz="1600" b="1"/>
            </a:lvl7pPr>
            <a:lvl8pPr marL="3196570" indent="0">
              <a:buNone/>
              <a:defRPr sz="1600" b="1"/>
            </a:lvl8pPr>
            <a:lvl9pPr marL="365322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300" b="1"/>
            </a:lvl1pPr>
            <a:lvl2pPr marL="456656" indent="0">
              <a:buNone/>
              <a:defRPr sz="2000" b="1"/>
            </a:lvl2pPr>
            <a:lvl3pPr marL="913304" indent="0">
              <a:buNone/>
              <a:defRPr sz="1800" b="1"/>
            </a:lvl3pPr>
            <a:lvl4pPr marL="1369959" indent="0">
              <a:buNone/>
              <a:defRPr sz="1600" b="1"/>
            </a:lvl4pPr>
            <a:lvl5pPr marL="1826611" indent="0">
              <a:buNone/>
              <a:defRPr sz="1600" b="1"/>
            </a:lvl5pPr>
            <a:lvl6pPr marL="2283264" indent="0">
              <a:buNone/>
              <a:defRPr sz="1600" b="1"/>
            </a:lvl6pPr>
            <a:lvl7pPr marL="2739916" indent="0">
              <a:buNone/>
              <a:defRPr sz="1600" b="1"/>
            </a:lvl7pPr>
            <a:lvl8pPr marL="3196570" indent="0">
              <a:buNone/>
              <a:defRPr sz="1600" b="1"/>
            </a:lvl8pPr>
            <a:lvl9pPr marL="365322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3D7F2D-F5AC-624F-8CDD-8FE5E62B998D}" type="datetime1">
              <a:rPr lang="en-US" smtClean="0"/>
              <a:pPr/>
              <a:t>9/10/19</a:t>
            </a:fld>
            <a:endParaRPr lang="en-US"/>
          </a:p>
        </p:txBody>
      </p:sp>
      <p:sp>
        <p:nvSpPr>
          <p:cNvPr id="8" name="Footer Placeholder 7"/>
          <p:cNvSpPr>
            <a:spLocks noGrp="1"/>
          </p:cNvSpPr>
          <p:nvPr>
            <p:ph type="ftr" sz="quarter" idx="11"/>
          </p:nvPr>
        </p:nvSpPr>
        <p:spPr/>
        <p:txBody>
          <a:bodyPr/>
          <a:lstStyle/>
          <a:p>
            <a:pPr>
              <a:defRPr/>
            </a:pPr>
            <a:r>
              <a:rPr lang="en-US" altLang="en-US"/>
              <a:t>CS3907-80/CSCI 6444-10: Big Data and Analytics</a:t>
            </a:r>
          </a:p>
        </p:txBody>
      </p:sp>
      <p:sp>
        <p:nvSpPr>
          <p:cNvPr id="9" name="Slide Number Placeholder 8"/>
          <p:cNvSpPr>
            <a:spLocks noGrp="1"/>
          </p:cNvSpPr>
          <p:nvPr>
            <p:ph type="sldNum" sz="quarter" idx="12"/>
          </p:nvPr>
        </p:nvSpPr>
        <p:spPr/>
        <p:txBody>
          <a:bodyPr/>
          <a:lstStyle/>
          <a:p>
            <a:fld id="{380F75AB-05E3-8745-9D0F-6E3847212519}" type="slidenum">
              <a:rPr lang="en-US" smtClean="0"/>
              <a:pPr/>
              <a:t>‹#›</a:t>
            </a:fld>
            <a:endParaRPr lang="en-US"/>
          </a:p>
        </p:txBody>
      </p:sp>
    </p:spTree>
    <p:extLst>
      <p:ext uri="{BB962C8B-B14F-4D97-AF65-F5344CB8AC3E}">
        <p14:creationId xmlns:p14="http://schemas.microsoft.com/office/powerpoint/2010/main" val="32554216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9001854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12756116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5445074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411470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0467843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4681858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2076287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4003772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38900" y="609600"/>
            <a:ext cx="1943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609600"/>
            <a:ext cx="5676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6861724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9/10/19</a:t>
            </a:fld>
            <a:endParaRPr lang="en-US" dirty="0">
              <a:solidFill>
                <a:prstClr val="black">
                  <a:lumMod val="65000"/>
                  <a:lumOff val="35000"/>
                </a:prstClr>
              </a:solidFill>
            </a:endParaRPr>
          </a:p>
        </p:txBody>
      </p:sp>
      <p:sp>
        <p:nvSpPr>
          <p:cNvPr id="8" name="Slide Number Placeholder 7"/>
          <p:cNvSpPr>
            <a:spLocks noGrp="1"/>
          </p:cNvSpPr>
          <p:nvPr>
            <p:ph type="sldNum" sz="quarter" idx="11"/>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9" name="Footer Placeholder 8"/>
          <p:cNvSpPr>
            <a:spLocks noGrp="1"/>
          </p:cNvSpPr>
          <p:nvPr>
            <p:ph type="ftr" sz="quarter" idx="12"/>
          </p:nvPr>
        </p:nvSpPr>
        <p:spPr/>
        <p:txBody>
          <a:bodyPr/>
          <a:lstStyle/>
          <a:p>
            <a:r>
              <a:rPr lang="en-US">
                <a:solidFill>
                  <a:prstClr val="black">
                    <a:lumMod val="65000"/>
                    <a:lumOff val="35000"/>
                  </a:prstClr>
                </a:solidFill>
              </a:rPr>
              <a:t>Footer Text</a:t>
            </a:r>
            <a:endParaRPr lang="en-US" dirty="0">
              <a:solidFill>
                <a:prstClr val="black">
                  <a:lumMod val="65000"/>
                  <a:lumOff val="35000"/>
                </a:prstClr>
              </a:solidFill>
            </a:endParaRPr>
          </a:p>
        </p:txBody>
      </p:sp>
    </p:spTree>
    <p:extLst>
      <p:ext uri="{BB962C8B-B14F-4D97-AF65-F5344CB8AC3E}">
        <p14:creationId xmlns:p14="http://schemas.microsoft.com/office/powerpoint/2010/main" val="18900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02B489-6D79-F744-9C4B-68E0142193DE}" type="datetime1">
              <a:rPr lang="en-US" smtClean="0"/>
              <a:pPr/>
              <a:t>9/10/19</a:t>
            </a:fld>
            <a:endParaRPr lang="en-US"/>
          </a:p>
        </p:txBody>
      </p:sp>
      <p:sp>
        <p:nvSpPr>
          <p:cNvPr id="4" name="Footer Placeholder 3"/>
          <p:cNvSpPr>
            <a:spLocks noGrp="1"/>
          </p:cNvSpPr>
          <p:nvPr>
            <p:ph type="ftr" sz="quarter" idx="11"/>
          </p:nvPr>
        </p:nvSpPr>
        <p:spPr/>
        <p:txBody>
          <a:bodyPr/>
          <a:lstStyle/>
          <a:p>
            <a:pPr>
              <a:defRPr/>
            </a:pPr>
            <a:r>
              <a:rPr lang="en-US" altLang="en-US"/>
              <a:t>CS3907-80/CSCI 6444-10: Big Data and Analytics</a:t>
            </a:r>
          </a:p>
        </p:txBody>
      </p:sp>
      <p:sp>
        <p:nvSpPr>
          <p:cNvPr id="5" name="Slide Number Placeholder 4"/>
          <p:cNvSpPr>
            <a:spLocks noGrp="1"/>
          </p:cNvSpPr>
          <p:nvPr>
            <p:ph type="sldNum" sz="quarter" idx="12"/>
          </p:nvPr>
        </p:nvSpPr>
        <p:spPr/>
        <p:txBody>
          <a:bodyPr/>
          <a:lstStyle/>
          <a:p>
            <a:fld id="{04585F78-34D5-A843-A914-B1D4852E6864}" type="slidenum">
              <a:rPr lang="en-US" smtClean="0"/>
              <a:pPr/>
              <a:t>‹#›</a:t>
            </a:fld>
            <a:endParaRPr lang="en-US"/>
          </a:p>
        </p:txBody>
      </p:sp>
    </p:spTree>
    <p:extLst>
      <p:ext uri="{BB962C8B-B14F-4D97-AF65-F5344CB8AC3E}">
        <p14:creationId xmlns:p14="http://schemas.microsoft.com/office/powerpoint/2010/main" val="6984939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5141371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1"/>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22313" y="4068771"/>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Tree>
    <p:extLst>
      <p:ext uri="{BB962C8B-B14F-4D97-AF65-F5344CB8AC3E}">
        <p14:creationId xmlns:p14="http://schemas.microsoft.com/office/powerpoint/2010/main" val="15798466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648200" y="1600208"/>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7409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8201"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a:solidFill>
                  <a:prstClr val="black">
                    <a:lumMod val="65000"/>
                    <a:lumOff val="35000"/>
                  </a:prstClr>
                </a:solidFill>
              </a:rPr>
              <a:t>Footer Text</a:t>
            </a: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56"/>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7078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a:solidFill>
                  <a:prstClr val="black">
                    <a:lumMod val="65000"/>
                    <a:lumOff val="35000"/>
                  </a:prstClr>
                </a:solidFill>
              </a:rPr>
              <a:t>Footer Text</a:t>
            </a: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0900480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a:solidFill>
                  <a:prstClr val="black">
                    <a:lumMod val="65000"/>
                    <a:lumOff val="35000"/>
                  </a:prstClr>
                </a:solidFill>
              </a:rPr>
              <a:t>Footer Text</a:t>
            </a: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2318292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9"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19145" y="273051"/>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07089" y="2438408"/>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194527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601143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710205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172277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3ECBB1-AF18-4B4A-BA3F-F9D965DE6F37}" type="datetime1">
              <a:rPr lang="en-US" smtClean="0"/>
              <a:pPr/>
              <a:t>9/10/19</a:t>
            </a:fld>
            <a:endParaRPr lang="en-US"/>
          </a:p>
        </p:txBody>
      </p:sp>
      <p:sp>
        <p:nvSpPr>
          <p:cNvPr id="3" name="Footer Placeholder 2"/>
          <p:cNvSpPr>
            <a:spLocks noGrp="1"/>
          </p:cNvSpPr>
          <p:nvPr>
            <p:ph type="ftr" sz="quarter" idx="11"/>
          </p:nvPr>
        </p:nvSpPr>
        <p:spPr/>
        <p:txBody>
          <a:bodyPr/>
          <a:lstStyle/>
          <a:p>
            <a:pPr>
              <a:defRPr/>
            </a:pPr>
            <a:r>
              <a:rPr lang="en-US" altLang="en-US"/>
              <a:t>CSCI 6444-10: Big Data and Analytics</a:t>
            </a:r>
          </a:p>
        </p:txBody>
      </p:sp>
      <p:sp>
        <p:nvSpPr>
          <p:cNvPr id="4" name="Slide Number Placeholder 3"/>
          <p:cNvSpPr>
            <a:spLocks noGrp="1"/>
          </p:cNvSpPr>
          <p:nvPr>
            <p:ph type="sldNum" sz="quarter" idx="12"/>
          </p:nvPr>
        </p:nvSpPr>
        <p:spPr/>
        <p:txBody>
          <a:bodyPr/>
          <a:lstStyle/>
          <a:p>
            <a:r>
              <a:rPr lang="en-US"/>
              <a:t>0-</a:t>
            </a:r>
            <a:fld id="{47B6D8BF-3C3F-684E-A3E7-79BA45DAFBF5}" type="slidenum">
              <a:rPr lang="en-US" smtClean="0"/>
              <a:pPr/>
              <a:t>‹#›</a:t>
            </a:fld>
            <a:endParaRPr lang="en-US"/>
          </a:p>
        </p:txBody>
      </p:sp>
    </p:spTree>
    <p:extLst>
      <p:ext uri="{BB962C8B-B14F-4D97-AF65-F5344CB8AC3E}">
        <p14:creationId xmlns:p14="http://schemas.microsoft.com/office/powerpoint/2010/main" val="20533658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8"/>
            <a:ext cx="7772400" cy="1470026"/>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656" indent="0" algn="ctr">
              <a:buNone/>
              <a:defRPr>
                <a:solidFill>
                  <a:schemeClr val="tx1">
                    <a:tint val="75000"/>
                  </a:schemeClr>
                </a:solidFill>
              </a:defRPr>
            </a:lvl2pPr>
            <a:lvl3pPr marL="913304" indent="0" algn="ctr">
              <a:buNone/>
              <a:defRPr>
                <a:solidFill>
                  <a:schemeClr val="tx1">
                    <a:tint val="75000"/>
                  </a:schemeClr>
                </a:solidFill>
              </a:defRPr>
            </a:lvl3pPr>
            <a:lvl4pPr marL="1369959" indent="0" algn="ctr">
              <a:buNone/>
              <a:defRPr>
                <a:solidFill>
                  <a:schemeClr val="tx1">
                    <a:tint val="75000"/>
                  </a:schemeClr>
                </a:solidFill>
              </a:defRPr>
            </a:lvl4pPr>
            <a:lvl5pPr marL="1826611" indent="0" algn="ctr">
              <a:buNone/>
              <a:defRPr>
                <a:solidFill>
                  <a:schemeClr val="tx1">
                    <a:tint val="75000"/>
                  </a:schemeClr>
                </a:solidFill>
              </a:defRPr>
            </a:lvl5pPr>
            <a:lvl6pPr marL="2283264" indent="0" algn="ctr">
              <a:buNone/>
              <a:defRPr>
                <a:solidFill>
                  <a:schemeClr val="tx1">
                    <a:tint val="75000"/>
                  </a:schemeClr>
                </a:solidFill>
              </a:defRPr>
            </a:lvl6pPr>
            <a:lvl7pPr marL="2739916" indent="0" algn="ctr">
              <a:buNone/>
              <a:defRPr>
                <a:solidFill>
                  <a:schemeClr val="tx1">
                    <a:tint val="75000"/>
                  </a:schemeClr>
                </a:solidFill>
              </a:defRPr>
            </a:lvl7pPr>
            <a:lvl8pPr marL="3196570" indent="0" algn="ctr">
              <a:buNone/>
              <a:defRPr>
                <a:solidFill>
                  <a:schemeClr val="tx1">
                    <a:tint val="75000"/>
                  </a:schemeClr>
                </a:solidFill>
              </a:defRPr>
            </a:lvl8pPr>
            <a:lvl9pPr marL="36532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16C5678-EE20-4FA5-88E2-6E0BD67A2E26}" type="datetime1">
              <a:rPr lang="en-US" smtClean="0">
                <a:solidFill>
                  <a:prstClr val="black">
                    <a:lumMod val="65000"/>
                    <a:lumOff val="35000"/>
                  </a:prstClr>
                </a:solidFill>
              </a:rPr>
              <a:pPr/>
              <a:t>9/10/19</a:t>
            </a:fld>
            <a:endParaRPr lang="en-US" dirty="0">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12899334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1D738E-8962-435F-8C43-147B8DD7E819}"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8662009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1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6656" indent="0">
              <a:buNone/>
              <a:defRPr sz="1800">
                <a:solidFill>
                  <a:schemeClr val="tx1">
                    <a:tint val="75000"/>
                  </a:schemeClr>
                </a:solidFill>
              </a:defRPr>
            </a:lvl2pPr>
            <a:lvl3pPr marL="913304" indent="0">
              <a:buNone/>
              <a:defRPr sz="1600">
                <a:solidFill>
                  <a:schemeClr val="tx1">
                    <a:tint val="75000"/>
                  </a:schemeClr>
                </a:solidFill>
              </a:defRPr>
            </a:lvl3pPr>
            <a:lvl4pPr marL="1369959" indent="0">
              <a:buNone/>
              <a:defRPr sz="1400">
                <a:solidFill>
                  <a:schemeClr val="tx1">
                    <a:tint val="75000"/>
                  </a:schemeClr>
                </a:solidFill>
              </a:defRPr>
            </a:lvl4pPr>
            <a:lvl5pPr marL="1826611" indent="0">
              <a:buNone/>
              <a:defRPr sz="1400">
                <a:solidFill>
                  <a:schemeClr val="tx1">
                    <a:tint val="75000"/>
                  </a:schemeClr>
                </a:solidFill>
              </a:defRPr>
            </a:lvl5pPr>
            <a:lvl6pPr marL="2283264" indent="0">
              <a:buNone/>
              <a:defRPr sz="1400">
                <a:solidFill>
                  <a:schemeClr val="tx1">
                    <a:tint val="75000"/>
                  </a:schemeClr>
                </a:solidFill>
              </a:defRPr>
            </a:lvl6pPr>
            <a:lvl7pPr marL="2739916" indent="0">
              <a:buNone/>
              <a:defRPr sz="1400">
                <a:solidFill>
                  <a:schemeClr val="tx1">
                    <a:tint val="75000"/>
                  </a:schemeClr>
                </a:solidFill>
              </a:defRPr>
            </a:lvl7pPr>
            <a:lvl8pPr marL="3196570" indent="0">
              <a:buNone/>
              <a:defRPr sz="1400">
                <a:solidFill>
                  <a:schemeClr val="tx1">
                    <a:tint val="75000"/>
                  </a:schemeClr>
                </a:solidFill>
              </a:defRPr>
            </a:lvl8pPr>
            <a:lvl9pPr marL="365322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61426876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20"/>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20"/>
            <a:ext cx="4038600" cy="452596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4CF3C7-6809-4F39-BD67-A75817BDDE0A}"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861134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300" b="1"/>
            </a:lvl1pPr>
            <a:lvl2pPr marL="456656" indent="0">
              <a:buNone/>
              <a:defRPr sz="2000" b="1"/>
            </a:lvl2pPr>
            <a:lvl3pPr marL="913304" indent="0">
              <a:buNone/>
              <a:defRPr sz="1800" b="1"/>
            </a:lvl3pPr>
            <a:lvl4pPr marL="1369959" indent="0">
              <a:buNone/>
              <a:defRPr sz="1600" b="1"/>
            </a:lvl4pPr>
            <a:lvl5pPr marL="1826611" indent="0">
              <a:buNone/>
              <a:defRPr sz="1600" b="1"/>
            </a:lvl5pPr>
            <a:lvl6pPr marL="2283264" indent="0">
              <a:buNone/>
              <a:defRPr sz="1600" b="1"/>
            </a:lvl6pPr>
            <a:lvl7pPr marL="2739916" indent="0">
              <a:buNone/>
              <a:defRPr sz="1600" b="1"/>
            </a:lvl7pPr>
            <a:lvl8pPr marL="3196570" indent="0">
              <a:buNone/>
              <a:defRPr sz="1600" b="1"/>
            </a:lvl8pPr>
            <a:lvl9pPr marL="365322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300" b="1"/>
            </a:lvl1pPr>
            <a:lvl2pPr marL="456656" indent="0">
              <a:buNone/>
              <a:defRPr sz="2000" b="1"/>
            </a:lvl2pPr>
            <a:lvl3pPr marL="913304" indent="0">
              <a:buNone/>
              <a:defRPr sz="1800" b="1"/>
            </a:lvl3pPr>
            <a:lvl4pPr marL="1369959" indent="0">
              <a:buNone/>
              <a:defRPr sz="1600" b="1"/>
            </a:lvl4pPr>
            <a:lvl5pPr marL="1826611" indent="0">
              <a:buNone/>
              <a:defRPr sz="1600" b="1"/>
            </a:lvl5pPr>
            <a:lvl6pPr marL="2283264" indent="0">
              <a:buNone/>
              <a:defRPr sz="1600" b="1"/>
            </a:lvl6pPr>
            <a:lvl7pPr marL="2739916" indent="0">
              <a:buNone/>
              <a:defRPr sz="1600" b="1"/>
            </a:lvl7pPr>
            <a:lvl8pPr marL="3196570" indent="0">
              <a:buNone/>
              <a:defRPr sz="1600" b="1"/>
            </a:lvl8pPr>
            <a:lvl9pPr marL="365322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EAEB24-CE78-465C-A726-91D0868FA48F}"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8" name="Footer Placeholder 7"/>
          <p:cNvSpPr>
            <a:spLocks noGrp="1"/>
          </p:cNvSpPr>
          <p:nvPr>
            <p:ph type="ftr" sz="quarter" idx="11"/>
          </p:nvPr>
        </p:nvSpPr>
        <p:spPr/>
        <p:txBody>
          <a:bodyPr/>
          <a:lstStyle/>
          <a:p>
            <a:r>
              <a:rPr lang="en-US">
                <a:solidFill>
                  <a:prstClr val="black">
                    <a:lumMod val="65000"/>
                    <a:lumOff val="35000"/>
                  </a:prstClr>
                </a:solidFill>
              </a:rPr>
              <a:t>Footer Text</a:t>
            </a:r>
          </a:p>
        </p:txBody>
      </p:sp>
      <p:sp>
        <p:nvSpPr>
          <p:cNvPr id="9" name="Slide Number Placeholder 8"/>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2554216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0BAADF0-1749-4E8B-9691-B44A5F8C0895}"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a:solidFill>
                  <a:prstClr val="black">
                    <a:lumMod val="65000"/>
                    <a:lumOff val="35000"/>
                  </a:prstClr>
                </a:solidFill>
              </a:rPr>
              <a:t>Footer Text</a:t>
            </a:r>
          </a:p>
        </p:txBody>
      </p:sp>
      <p:sp>
        <p:nvSpPr>
          <p:cNvPr id="5" name="Slide Number Placeholder 4"/>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6984939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a:solidFill>
                  <a:prstClr val="black">
                    <a:lumMod val="65000"/>
                    <a:lumOff val="35000"/>
                  </a:prstClr>
                </a:solidFill>
              </a:rPr>
              <a:t>Footer Text</a:t>
            </a:r>
          </a:p>
        </p:txBody>
      </p:sp>
      <p:sp>
        <p:nvSpPr>
          <p:cNvPr id="4" name="Slide Number Placeholder 3"/>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0533658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60" y="273051"/>
            <a:ext cx="5111750" cy="5853113"/>
          </a:xfrm>
        </p:spPr>
        <p:txBody>
          <a:bodyPr/>
          <a:lstStyle>
            <a:lvl1pPr>
              <a:defRPr sz="33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656" indent="0">
              <a:buNone/>
              <a:defRPr sz="1200"/>
            </a:lvl2pPr>
            <a:lvl3pPr marL="913304" indent="0">
              <a:buNone/>
              <a:defRPr sz="1000"/>
            </a:lvl3pPr>
            <a:lvl4pPr marL="1369959" indent="0">
              <a:buNone/>
              <a:defRPr sz="900"/>
            </a:lvl4pPr>
            <a:lvl5pPr marL="1826611" indent="0">
              <a:buNone/>
              <a:defRPr sz="900"/>
            </a:lvl5pPr>
            <a:lvl6pPr marL="2283264" indent="0">
              <a:buNone/>
              <a:defRPr sz="900"/>
            </a:lvl6pPr>
            <a:lvl7pPr marL="2739916" indent="0">
              <a:buNone/>
              <a:defRPr sz="900"/>
            </a:lvl7pPr>
            <a:lvl8pPr marL="3196570" indent="0">
              <a:buNone/>
              <a:defRPr sz="900"/>
            </a:lvl8pPr>
            <a:lvl9pPr marL="365322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7138281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6"/>
            <a:ext cx="5486400" cy="4114800"/>
          </a:xfrm>
        </p:spPr>
        <p:txBody>
          <a:bodyPr/>
          <a:lstStyle>
            <a:lvl1pPr marL="0" indent="0">
              <a:buNone/>
              <a:defRPr sz="3300"/>
            </a:lvl1pPr>
            <a:lvl2pPr marL="456656" indent="0">
              <a:buNone/>
              <a:defRPr sz="2800"/>
            </a:lvl2pPr>
            <a:lvl3pPr marL="913304" indent="0">
              <a:buNone/>
              <a:defRPr sz="2300"/>
            </a:lvl3pPr>
            <a:lvl4pPr marL="1369959" indent="0">
              <a:buNone/>
              <a:defRPr sz="2000"/>
            </a:lvl4pPr>
            <a:lvl5pPr marL="1826611" indent="0">
              <a:buNone/>
              <a:defRPr sz="2000"/>
            </a:lvl5pPr>
            <a:lvl6pPr marL="2283264" indent="0">
              <a:buNone/>
              <a:defRPr sz="2000"/>
            </a:lvl6pPr>
            <a:lvl7pPr marL="2739916" indent="0">
              <a:buNone/>
              <a:defRPr sz="2000"/>
            </a:lvl7pPr>
            <a:lvl8pPr marL="3196570" indent="0">
              <a:buNone/>
              <a:defRPr sz="2000"/>
            </a:lvl8pPr>
            <a:lvl9pPr marL="3653222"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656" indent="0">
              <a:buNone/>
              <a:defRPr sz="1200"/>
            </a:lvl2pPr>
            <a:lvl3pPr marL="913304" indent="0">
              <a:buNone/>
              <a:defRPr sz="1000"/>
            </a:lvl3pPr>
            <a:lvl4pPr marL="1369959" indent="0">
              <a:buNone/>
              <a:defRPr sz="900"/>
            </a:lvl4pPr>
            <a:lvl5pPr marL="1826611" indent="0">
              <a:buNone/>
              <a:defRPr sz="900"/>
            </a:lvl5pPr>
            <a:lvl6pPr marL="2283264" indent="0">
              <a:buNone/>
              <a:defRPr sz="900"/>
            </a:lvl6pPr>
            <a:lvl7pPr marL="2739916" indent="0">
              <a:buNone/>
              <a:defRPr sz="900"/>
            </a:lvl7pPr>
            <a:lvl8pPr marL="3196570" indent="0">
              <a:buNone/>
              <a:defRPr sz="900"/>
            </a:lvl8pPr>
            <a:lvl9pPr marL="365322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Footer Text</a:t>
            </a:r>
          </a:p>
        </p:txBody>
      </p:sp>
      <p:sp>
        <p:nvSpPr>
          <p:cNvPr id="7" name="Slide Number Placeholder 6"/>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7458081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51B39-B140-43FE-96DB-472A2B59CE7C}"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701810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60" y="273051"/>
            <a:ext cx="5111750" cy="5853113"/>
          </a:xfrm>
        </p:spPr>
        <p:txBody>
          <a:bodyPr/>
          <a:lstStyle>
            <a:lvl1pPr>
              <a:defRPr sz="33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656" indent="0">
              <a:buNone/>
              <a:defRPr sz="1200"/>
            </a:lvl2pPr>
            <a:lvl3pPr marL="913304" indent="0">
              <a:buNone/>
              <a:defRPr sz="1000"/>
            </a:lvl3pPr>
            <a:lvl4pPr marL="1369959" indent="0">
              <a:buNone/>
              <a:defRPr sz="900"/>
            </a:lvl4pPr>
            <a:lvl5pPr marL="1826611" indent="0">
              <a:buNone/>
              <a:defRPr sz="900"/>
            </a:lvl5pPr>
            <a:lvl6pPr marL="2283264" indent="0">
              <a:buNone/>
              <a:defRPr sz="900"/>
            </a:lvl6pPr>
            <a:lvl7pPr marL="2739916" indent="0">
              <a:buNone/>
              <a:defRPr sz="900"/>
            </a:lvl7pPr>
            <a:lvl8pPr marL="3196570" indent="0">
              <a:buNone/>
              <a:defRPr sz="900"/>
            </a:lvl8pPr>
            <a:lvl9pPr marL="365322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539405-641F-394F-9B7B-B28E10078BCE}" type="datetime1">
              <a:rPr lang="en-US" smtClean="0"/>
              <a:pPr/>
              <a:t>9/10/19</a:t>
            </a:fld>
            <a:endParaRPr lang="en-US"/>
          </a:p>
        </p:txBody>
      </p:sp>
      <p:sp>
        <p:nvSpPr>
          <p:cNvPr id="6" name="Footer Placeholder 5"/>
          <p:cNvSpPr>
            <a:spLocks noGrp="1"/>
          </p:cNvSpPr>
          <p:nvPr>
            <p:ph type="ftr" sz="quarter" idx="11"/>
          </p:nvPr>
        </p:nvSpPr>
        <p:spPr/>
        <p:txBody>
          <a:bodyPr/>
          <a:lstStyle/>
          <a:p>
            <a:pPr>
              <a:defRPr/>
            </a:pPr>
            <a:r>
              <a:rPr lang="en-US" altLang="en-US"/>
              <a:t>CS3907-80/CSCI 6444-10: Big Data and Analytics</a:t>
            </a:r>
          </a:p>
        </p:txBody>
      </p:sp>
      <p:sp>
        <p:nvSpPr>
          <p:cNvPr id="7" name="Slide Number Placeholder 6"/>
          <p:cNvSpPr>
            <a:spLocks noGrp="1"/>
          </p:cNvSpPr>
          <p:nvPr>
            <p:ph type="sldNum" sz="quarter" idx="12"/>
          </p:nvPr>
        </p:nvSpPr>
        <p:spPr/>
        <p:txBody>
          <a:bodyPr/>
          <a:lstStyle/>
          <a:p>
            <a:fld id="{4F46642B-2E25-2940-97E7-665D88B59345}" type="slidenum">
              <a:rPr lang="en-US" smtClean="0"/>
              <a:pPr/>
              <a:t>‹#›</a:t>
            </a:fld>
            <a:endParaRPr lang="en-US"/>
          </a:p>
        </p:txBody>
      </p:sp>
    </p:spTree>
    <p:extLst>
      <p:ext uri="{BB962C8B-B14F-4D97-AF65-F5344CB8AC3E}">
        <p14:creationId xmlns:p14="http://schemas.microsoft.com/office/powerpoint/2010/main" val="7138281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9"/>
            <a:ext cx="20574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9"/>
            <a:ext cx="60198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600BB2-27C5-458B-ABCE-839C88CF47CE}" type="datetime1">
              <a:rPr lang="en-US" smtClean="0">
                <a:solidFill>
                  <a:prstClr val="black">
                    <a:lumMod val="65000"/>
                    <a:lumOff val="35000"/>
                  </a:prstClr>
                </a:solidFill>
              </a:rPr>
              <a:pPr/>
              <a:t>9/10/19</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Footer Text</a:t>
            </a:r>
          </a:p>
        </p:txBody>
      </p:sp>
      <p:sp>
        <p:nvSpPr>
          <p:cNvPr id="6" name="Slide Number Placeholder 5"/>
          <p:cNvSpPr>
            <a:spLocks noGrp="1"/>
          </p:cNvSpPr>
          <p:nvPr>
            <p:ph type="sldNum" sz="quarter" idx="12"/>
          </p:nvPr>
        </p:nvSpPr>
        <p:spPr/>
        <p:txBody>
          <a:bodyPr/>
          <a:lstStyle/>
          <a:p>
            <a:fld id="{BA9B540C-44DA-4F69-89C9-7C84606640D3}"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950624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6028"/>
            <a:ext cx="7772400" cy="276999"/>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1371600" y="3840528"/>
            <a:ext cx="6400800"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6609820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1144384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sz="half" idx="2"/>
          </p:nvPr>
        </p:nvSpPr>
        <p:spPr>
          <a:xfrm>
            <a:off x="457200" y="1577388"/>
            <a:ext cx="397764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577388"/>
            <a:ext cx="397764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78567306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204024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557604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6029"/>
            <a:ext cx="7772400" cy="276999"/>
          </a:xfrm>
          <a:prstGeom prst="rect">
            <a:avLst/>
          </a:prstGeom>
        </p:spPr>
        <p:txBody>
          <a:bodyPr wrap="square" lIns="0" tIns="0" rIns="0" bIns="0">
            <a:spAutoFit/>
          </a:bodyPr>
          <a:lstStyle>
            <a:lvl1pPr>
              <a:defRPr/>
            </a:lvl1pPr>
          </a:lstStyle>
          <a:p>
            <a:r>
              <a:rPr lang="en-US"/>
              <a:t>Click to edit Master title style</a:t>
            </a:r>
            <a:endParaRPr/>
          </a:p>
        </p:txBody>
      </p:sp>
      <p:sp>
        <p:nvSpPr>
          <p:cNvPr id="3" name="Holder 3"/>
          <p:cNvSpPr>
            <a:spLocks noGrp="1"/>
          </p:cNvSpPr>
          <p:nvPr>
            <p:ph type="subTitle" idx="4"/>
          </p:nvPr>
        </p:nvSpPr>
        <p:spPr>
          <a:xfrm>
            <a:off x="1371600" y="3840529"/>
            <a:ext cx="6400800" cy="276999"/>
          </a:xfrm>
          <a:prstGeom prst="rect">
            <a:avLst/>
          </a:prstGeom>
        </p:spPr>
        <p:txBody>
          <a:bodyPr wrap="square" lIns="0" tIns="0" rIns="0" bIns="0">
            <a:spAutoFit/>
          </a:bodyPr>
          <a:lstStyle>
            <a:lvl1pPr>
              <a:defRPr/>
            </a:lvl1pPr>
          </a:lstStyle>
          <a:p>
            <a:r>
              <a:rPr lang="en-US"/>
              <a:t>Click to edit Master subtitle style</a:t>
            </a:r>
            <a:endParaRP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84834068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body" idx="1"/>
          </p:nvPr>
        </p:nvSpPr>
        <p:spPr/>
        <p:txBody>
          <a:bodyPr lIns="0" tIns="0" rIns="0" bIns="0"/>
          <a:lstStyle>
            <a:lvl1pPr>
              <a:defRPr/>
            </a:lvl1pPr>
          </a:lstStyle>
          <a:p>
            <a:pPr lvl="0"/>
            <a:r>
              <a:rPr lang="en-US"/>
              <a:t>Click to edit Master text styles</a:t>
            </a: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542174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sz="half" idx="2"/>
          </p:nvPr>
        </p:nvSpPr>
        <p:spPr>
          <a:xfrm>
            <a:off x="457200" y="1577389"/>
            <a:ext cx="397764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577389"/>
            <a:ext cx="3977640" cy="276999"/>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7" name="Holder 7"/>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691956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r>
              <a:rPr lang="en-US"/>
              <a:t>Click to edit Master title style</a:t>
            </a:r>
            <a:endParaRPr/>
          </a:p>
        </p:txBody>
      </p:sp>
      <p:sp>
        <p:nvSpPr>
          <p:cNvPr id="3" name="Holder 3"/>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5" name="Holder 5"/>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49545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6"/>
            <a:ext cx="5486400" cy="4114800"/>
          </a:xfrm>
        </p:spPr>
        <p:txBody>
          <a:bodyPr/>
          <a:lstStyle>
            <a:lvl1pPr marL="0" indent="0">
              <a:buNone/>
              <a:defRPr sz="3300"/>
            </a:lvl1pPr>
            <a:lvl2pPr marL="456656" indent="0">
              <a:buNone/>
              <a:defRPr sz="2800"/>
            </a:lvl2pPr>
            <a:lvl3pPr marL="913304" indent="0">
              <a:buNone/>
              <a:defRPr sz="2300"/>
            </a:lvl3pPr>
            <a:lvl4pPr marL="1369959" indent="0">
              <a:buNone/>
              <a:defRPr sz="2000"/>
            </a:lvl4pPr>
            <a:lvl5pPr marL="1826611" indent="0">
              <a:buNone/>
              <a:defRPr sz="2000"/>
            </a:lvl5pPr>
            <a:lvl6pPr marL="2283264" indent="0">
              <a:buNone/>
              <a:defRPr sz="2000"/>
            </a:lvl6pPr>
            <a:lvl7pPr marL="2739916" indent="0">
              <a:buNone/>
              <a:defRPr sz="2000"/>
            </a:lvl7pPr>
            <a:lvl8pPr marL="3196570" indent="0">
              <a:buNone/>
              <a:defRPr sz="2000"/>
            </a:lvl8pPr>
            <a:lvl9pPr marL="3653222"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656" indent="0">
              <a:buNone/>
              <a:defRPr sz="1200"/>
            </a:lvl2pPr>
            <a:lvl3pPr marL="913304" indent="0">
              <a:buNone/>
              <a:defRPr sz="1000"/>
            </a:lvl3pPr>
            <a:lvl4pPr marL="1369959" indent="0">
              <a:buNone/>
              <a:defRPr sz="900"/>
            </a:lvl4pPr>
            <a:lvl5pPr marL="1826611" indent="0">
              <a:buNone/>
              <a:defRPr sz="900"/>
            </a:lvl5pPr>
            <a:lvl6pPr marL="2283264" indent="0">
              <a:buNone/>
              <a:defRPr sz="900"/>
            </a:lvl6pPr>
            <a:lvl7pPr marL="2739916" indent="0">
              <a:buNone/>
              <a:defRPr sz="900"/>
            </a:lvl7pPr>
            <a:lvl8pPr marL="3196570" indent="0">
              <a:buNone/>
              <a:defRPr sz="900"/>
            </a:lvl8pPr>
            <a:lvl9pPr marL="365322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BF4690-D96B-434C-BCB4-A81990A21EEE}" type="datetime1">
              <a:rPr lang="en-US" smtClean="0"/>
              <a:pPr/>
              <a:t>9/10/19</a:t>
            </a:fld>
            <a:endParaRPr lang="en-US"/>
          </a:p>
        </p:txBody>
      </p:sp>
      <p:sp>
        <p:nvSpPr>
          <p:cNvPr id="6" name="Footer Placeholder 5"/>
          <p:cNvSpPr>
            <a:spLocks noGrp="1"/>
          </p:cNvSpPr>
          <p:nvPr>
            <p:ph type="ftr" sz="quarter" idx="11"/>
          </p:nvPr>
        </p:nvSpPr>
        <p:spPr/>
        <p:txBody>
          <a:bodyPr/>
          <a:lstStyle/>
          <a:p>
            <a:pPr>
              <a:defRPr/>
            </a:pPr>
            <a:r>
              <a:rPr lang="en-US" altLang="en-US"/>
              <a:t>CS3907-80/CSCI 6444-10: Big Data and Analytics</a:t>
            </a:r>
          </a:p>
        </p:txBody>
      </p:sp>
      <p:sp>
        <p:nvSpPr>
          <p:cNvPr id="7" name="Slide Number Placeholder 6"/>
          <p:cNvSpPr>
            <a:spLocks noGrp="1"/>
          </p:cNvSpPr>
          <p:nvPr>
            <p:ph type="sldNum" sz="quarter" idx="12"/>
          </p:nvPr>
        </p:nvSpPr>
        <p:spPr/>
        <p:txBody>
          <a:bodyPr/>
          <a:lstStyle/>
          <a:p>
            <a:fld id="{AD90C0B0-D848-304B-8241-DDE911B328CE}" type="slidenum">
              <a:rPr lang="en-US" smtClean="0"/>
              <a:pPr/>
              <a:t>‹#›</a:t>
            </a:fld>
            <a:endParaRPr lang="en-US"/>
          </a:p>
        </p:txBody>
      </p:sp>
    </p:spTree>
    <p:extLst>
      <p:ext uri="{BB962C8B-B14F-4D97-AF65-F5344CB8AC3E}">
        <p14:creationId xmlns:p14="http://schemas.microsoft.com/office/powerpoint/2010/main" val="1745808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4" name="Holder 4"/>
          <p:cNvSpPr>
            <a:spLocks noGrp="1"/>
          </p:cNvSpPr>
          <p:nvPr>
            <p:ph type="sldNum" sz="quarter" idx="7"/>
          </p:nvPr>
        </p:nvSpPr>
        <p:spPr>
          <a:xfrm>
            <a:off x="6583680" y="6377942"/>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30305203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6021875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9853306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90018543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12756116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54450741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29411470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0467843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34681858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solidFill>
                  <a:srgbClr val="000000"/>
                </a:solidFill>
              </a:rPr>
              <a:t>Bowie State University</a:t>
            </a:r>
          </a:p>
          <a:p>
            <a:pPr>
              <a:defRPr/>
            </a:pPr>
            <a:r>
              <a:rPr lang="en-US" altLang="en-US">
                <a:solidFill>
                  <a:srgbClr val="000000"/>
                </a:solidFill>
              </a:rPr>
              <a:t>Department of Computer Science</a:t>
            </a:r>
          </a:p>
        </p:txBody>
      </p:sp>
    </p:spTree>
    <p:extLst>
      <p:ext uri="{BB962C8B-B14F-4D97-AF65-F5344CB8AC3E}">
        <p14:creationId xmlns:p14="http://schemas.microsoft.com/office/powerpoint/2010/main" val="4207628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88.xml"/><Relationship Id="rId7" Type="http://schemas.openxmlformats.org/officeDocument/2006/relationships/image" Target="../media/image4.png"/><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theme" Target="../theme/theme10.xml"/><Relationship Id="rId5" Type="http://schemas.openxmlformats.org/officeDocument/2006/relationships/slideLayout" Target="../slideLayouts/slideLayout90.xml"/><Relationship Id="rId10" Type="http://schemas.openxmlformats.org/officeDocument/2006/relationships/image" Target="../media/image7.png"/><Relationship Id="rId4" Type="http://schemas.openxmlformats.org/officeDocument/2006/relationships/slideLayout" Target="../slideLayouts/slideLayout89.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1.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2.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9.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3.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4.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5.xml"/><Relationship Id="rId5" Type="http://schemas.openxmlformats.org/officeDocument/2006/relationships/slideLayout" Target="../slideLayouts/slideLayout47.xml"/><Relationship Id="rId10" Type="http://schemas.openxmlformats.org/officeDocument/2006/relationships/image" Target="../media/image7.png"/><Relationship Id="rId4" Type="http://schemas.openxmlformats.org/officeDocument/2006/relationships/slideLayout" Target="../slideLayouts/slideLayout46.xml"/><Relationship Id="rId9"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7.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9.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31" tIns="45666" rIns="91331" bIns="45666" rtlCol="0" anchor="ctr">
            <a:normAutofit/>
          </a:bodyPr>
          <a:lstStyle/>
          <a:p>
            <a:r>
              <a:rPr lang="en-US"/>
              <a:t>Click to edit Master title style</a:t>
            </a:r>
          </a:p>
        </p:txBody>
      </p:sp>
      <p:sp>
        <p:nvSpPr>
          <p:cNvPr id="3" name="Text Placeholder 2"/>
          <p:cNvSpPr>
            <a:spLocks noGrp="1"/>
          </p:cNvSpPr>
          <p:nvPr>
            <p:ph type="body" idx="1"/>
          </p:nvPr>
        </p:nvSpPr>
        <p:spPr>
          <a:xfrm>
            <a:off x="457200" y="1600221"/>
            <a:ext cx="8229600" cy="4525963"/>
          </a:xfrm>
          <a:prstGeom prst="rect">
            <a:avLst/>
          </a:prstGeom>
        </p:spPr>
        <p:txBody>
          <a:bodyPr vert="horz" lIns="91331" tIns="45666" rIns="91331" bIns="4566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60"/>
            <a:ext cx="2133600" cy="365126"/>
          </a:xfrm>
          <a:prstGeom prst="rect">
            <a:avLst/>
          </a:prstGeom>
        </p:spPr>
        <p:txBody>
          <a:bodyPr vert="horz" lIns="91331" tIns="45666" rIns="91331" bIns="45666" rtlCol="0" anchor="ctr"/>
          <a:lstStyle>
            <a:lvl1pPr algn="l">
              <a:defRPr sz="1200">
                <a:solidFill>
                  <a:schemeClr val="tx1">
                    <a:tint val="75000"/>
                  </a:schemeClr>
                </a:solidFill>
              </a:defRPr>
            </a:lvl1pPr>
          </a:lstStyle>
          <a:p>
            <a:fld id="{CA35F08E-084C-4F4A-8A0A-92F8326CFDC5}" type="datetime1">
              <a:rPr lang="en-US" smtClean="0"/>
              <a:pPr/>
              <a:t>9/10/19</a:t>
            </a:fld>
            <a:endParaRPr lang="en-US"/>
          </a:p>
        </p:txBody>
      </p:sp>
      <p:sp>
        <p:nvSpPr>
          <p:cNvPr id="5" name="Footer Placeholder 4"/>
          <p:cNvSpPr>
            <a:spLocks noGrp="1"/>
          </p:cNvSpPr>
          <p:nvPr>
            <p:ph type="ftr" sz="quarter" idx="3"/>
          </p:nvPr>
        </p:nvSpPr>
        <p:spPr>
          <a:xfrm>
            <a:off x="3124200" y="6356360"/>
            <a:ext cx="2895600" cy="365126"/>
          </a:xfrm>
          <a:prstGeom prst="rect">
            <a:avLst/>
          </a:prstGeom>
        </p:spPr>
        <p:txBody>
          <a:bodyPr vert="horz" lIns="91331" tIns="45666" rIns="91331" bIns="45666" rtlCol="0" anchor="ctr"/>
          <a:lstStyle>
            <a:lvl1pPr algn="ctr">
              <a:defRPr sz="1200">
                <a:solidFill>
                  <a:schemeClr val="tx1">
                    <a:tint val="75000"/>
                  </a:schemeClr>
                </a:solidFill>
              </a:defRPr>
            </a:lvl1pPr>
          </a:lstStyle>
          <a:p>
            <a:pPr>
              <a:defRPr/>
            </a:pPr>
            <a:r>
              <a:rPr lang="en-US" altLang="en-US"/>
              <a:t>CS3907-80/CSCI 6444-10: Big Data and Analytics</a:t>
            </a:r>
          </a:p>
        </p:txBody>
      </p:sp>
      <p:sp>
        <p:nvSpPr>
          <p:cNvPr id="6" name="Slide Number Placeholder 5"/>
          <p:cNvSpPr>
            <a:spLocks noGrp="1"/>
          </p:cNvSpPr>
          <p:nvPr>
            <p:ph type="sldNum" sz="quarter" idx="4"/>
          </p:nvPr>
        </p:nvSpPr>
        <p:spPr>
          <a:xfrm>
            <a:off x="6553200" y="6356360"/>
            <a:ext cx="2133600" cy="365126"/>
          </a:xfrm>
          <a:prstGeom prst="rect">
            <a:avLst/>
          </a:prstGeom>
        </p:spPr>
        <p:txBody>
          <a:bodyPr vert="horz" lIns="91331" tIns="45666" rIns="91331" bIns="45666" rtlCol="0" anchor="ctr"/>
          <a:lstStyle>
            <a:lvl1pPr algn="r">
              <a:defRPr sz="1200">
                <a:solidFill>
                  <a:schemeClr val="tx1">
                    <a:tint val="75000"/>
                  </a:schemeClr>
                </a:solidFill>
              </a:defRPr>
            </a:lvl1pPr>
          </a:lstStyle>
          <a:p>
            <a:fld id="{E5088559-6181-4A4A-8BF2-65021F630CA7}" type="slidenum">
              <a:rPr lang="en-US" smtClean="0"/>
              <a:pPr/>
              <a:t>‹#›</a:t>
            </a:fld>
            <a:endParaRPr lang="en-US"/>
          </a:p>
        </p:txBody>
      </p:sp>
      <p:pic>
        <p:nvPicPr>
          <p:cNvPr id="7" name="Picture 12" descr="GWLogo"/>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153401" y="5029200"/>
            <a:ext cx="868363"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8"/>
          <p:cNvSpPr txBox="1">
            <a:spLocks noChangeArrowheads="1"/>
          </p:cNvSpPr>
          <p:nvPr userDrawn="1"/>
        </p:nvSpPr>
        <p:spPr bwMode="auto">
          <a:xfrm>
            <a:off x="365125" y="722313"/>
            <a:ext cx="18466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40" tIns="45720" rIns="91440" bIns="4572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dirty="0">
              <a:ea typeface="+mn-ea"/>
            </a:endParaRPr>
          </a:p>
        </p:txBody>
      </p:sp>
      <p:sp>
        <p:nvSpPr>
          <p:cNvPr id="9" name="Line 9"/>
          <p:cNvSpPr>
            <a:spLocks noChangeShapeType="1"/>
          </p:cNvSpPr>
          <p:nvPr userDrawn="1"/>
        </p:nvSpPr>
        <p:spPr bwMode="auto">
          <a:xfrm>
            <a:off x="533400" y="990600"/>
            <a:ext cx="8153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40" tIns="45720" rIns="91440" bIns="45720"/>
          <a:lstStyle/>
          <a:p>
            <a:endParaRPr lang="en-US"/>
          </a:p>
        </p:txBody>
      </p:sp>
    </p:spTree>
    <p:extLst>
      <p:ext uri="{BB962C8B-B14F-4D97-AF65-F5344CB8AC3E}">
        <p14:creationId xmlns:p14="http://schemas.microsoft.com/office/powerpoint/2010/main" val="236460741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p:txStyles>
    <p:titleStyle>
      <a:lvl1pPr algn="ctr" defTabSz="456656" rtl="0" eaLnBrk="1" latinLnBrk="0" hangingPunct="1">
        <a:spcBef>
          <a:spcPct val="0"/>
        </a:spcBef>
        <a:buNone/>
        <a:defRPr sz="4400" kern="1200">
          <a:solidFill>
            <a:schemeClr val="tx1"/>
          </a:solidFill>
          <a:latin typeface="+mj-lt"/>
          <a:ea typeface="+mj-ea"/>
          <a:cs typeface="+mj-cs"/>
        </a:defRPr>
      </a:lvl1pPr>
    </p:titleStyle>
    <p:bodyStyle>
      <a:lvl1pPr marL="342491" indent="-342491" algn="l" defTabSz="456656" rtl="0" eaLnBrk="1" latinLnBrk="0" hangingPunct="1">
        <a:spcBef>
          <a:spcPct val="20000"/>
        </a:spcBef>
        <a:buFont typeface="Arial"/>
        <a:buChar char="•"/>
        <a:defRPr sz="3300" kern="1200">
          <a:solidFill>
            <a:schemeClr val="tx1"/>
          </a:solidFill>
          <a:latin typeface="+mn-lt"/>
          <a:ea typeface="+mn-ea"/>
          <a:cs typeface="+mn-cs"/>
        </a:defRPr>
      </a:lvl1pPr>
      <a:lvl2pPr marL="742062" indent="-285409" algn="l" defTabSz="456656" rtl="0" eaLnBrk="1" latinLnBrk="0" hangingPunct="1">
        <a:spcBef>
          <a:spcPct val="20000"/>
        </a:spcBef>
        <a:buFont typeface="Arial"/>
        <a:buChar char="–"/>
        <a:defRPr sz="2800" kern="1200">
          <a:solidFill>
            <a:schemeClr val="tx1"/>
          </a:solidFill>
          <a:latin typeface="+mn-lt"/>
          <a:ea typeface="+mn-ea"/>
          <a:cs typeface="+mn-cs"/>
        </a:defRPr>
      </a:lvl2pPr>
      <a:lvl3pPr marL="1141633" indent="-228328" algn="l" defTabSz="456656" rtl="0" eaLnBrk="1" latinLnBrk="0" hangingPunct="1">
        <a:spcBef>
          <a:spcPct val="20000"/>
        </a:spcBef>
        <a:buFont typeface="Arial"/>
        <a:buChar char="•"/>
        <a:defRPr sz="2300" kern="1200">
          <a:solidFill>
            <a:schemeClr val="tx1"/>
          </a:solidFill>
          <a:latin typeface="+mn-lt"/>
          <a:ea typeface="+mn-ea"/>
          <a:cs typeface="+mn-cs"/>
        </a:defRPr>
      </a:lvl3pPr>
      <a:lvl4pPr marL="1598285" indent="-228328" algn="l" defTabSz="456656" rtl="0" eaLnBrk="1" latinLnBrk="0" hangingPunct="1">
        <a:spcBef>
          <a:spcPct val="20000"/>
        </a:spcBef>
        <a:buFont typeface="Arial"/>
        <a:buChar char="–"/>
        <a:defRPr sz="2000" kern="1200">
          <a:solidFill>
            <a:schemeClr val="tx1"/>
          </a:solidFill>
          <a:latin typeface="+mn-lt"/>
          <a:ea typeface="+mn-ea"/>
          <a:cs typeface="+mn-cs"/>
        </a:defRPr>
      </a:lvl4pPr>
      <a:lvl5pPr marL="2054933" indent="-228328" algn="l" defTabSz="456656" rtl="0" eaLnBrk="1" latinLnBrk="0" hangingPunct="1">
        <a:spcBef>
          <a:spcPct val="20000"/>
        </a:spcBef>
        <a:buFont typeface="Arial"/>
        <a:buChar char="»"/>
        <a:defRPr sz="2000" kern="1200">
          <a:solidFill>
            <a:schemeClr val="tx1"/>
          </a:solidFill>
          <a:latin typeface="+mn-lt"/>
          <a:ea typeface="+mn-ea"/>
          <a:cs typeface="+mn-cs"/>
        </a:defRPr>
      </a:lvl5pPr>
      <a:lvl6pPr marL="2511589" indent="-228328" algn="l" defTabSz="456656" rtl="0" eaLnBrk="1" latinLnBrk="0" hangingPunct="1">
        <a:spcBef>
          <a:spcPct val="20000"/>
        </a:spcBef>
        <a:buFont typeface="Arial"/>
        <a:buChar char="•"/>
        <a:defRPr sz="2000" kern="1200">
          <a:solidFill>
            <a:schemeClr val="tx1"/>
          </a:solidFill>
          <a:latin typeface="+mn-lt"/>
          <a:ea typeface="+mn-ea"/>
          <a:cs typeface="+mn-cs"/>
        </a:defRPr>
      </a:lvl6pPr>
      <a:lvl7pPr marL="2968244" indent="-228328" algn="l" defTabSz="456656" rtl="0" eaLnBrk="1" latinLnBrk="0" hangingPunct="1">
        <a:spcBef>
          <a:spcPct val="20000"/>
        </a:spcBef>
        <a:buFont typeface="Arial"/>
        <a:buChar char="•"/>
        <a:defRPr sz="2000" kern="1200">
          <a:solidFill>
            <a:schemeClr val="tx1"/>
          </a:solidFill>
          <a:latin typeface="+mn-lt"/>
          <a:ea typeface="+mn-ea"/>
          <a:cs typeface="+mn-cs"/>
        </a:defRPr>
      </a:lvl7pPr>
      <a:lvl8pPr marL="3424896" indent="-228328" algn="l" defTabSz="456656" rtl="0" eaLnBrk="1" latinLnBrk="0" hangingPunct="1">
        <a:spcBef>
          <a:spcPct val="20000"/>
        </a:spcBef>
        <a:buFont typeface="Arial"/>
        <a:buChar char="•"/>
        <a:defRPr sz="2000" kern="1200">
          <a:solidFill>
            <a:schemeClr val="tx1"/>
          </a:solidFill>
          <a:latin typeface="+mn-lt"/>
          <a:ea typeface="+mn-ea"/>
          <a:cs typeface="+mn-cs"/>
        </a:defRPr>
      </a:lvl8pPr>
      <a:lvl9pPr marL="3881547" indent="-228328" algn="l" defTabSz="45665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56" rtl="0" eaLnBrk="1" latinLnBrk="0" hangingPunct="1">
        <a:defRPr sz="1800" kern="1200">
          <a:solidFill>
            <a:schemeClr val="tx1"/>
          </a:solidFill>
          <a:latin typeface="+mn-lt"/>
          <a:ea typeface="+mn-ea"/>
          <a:cs typeface="+mn-cs"/>
        </a:defRPr>
      </a:lvl1pPr>
      <a:lvl2pPr marL="456656" algn="l" defTabSz="456656" rtl="0" eaLnBrk="1" latinLnBrk="0" hangingPunct="1">
        <a:defRPr sz="1800" kern="1200">
          <a:solidFill>
            <a:schemeClr val="tx1"/>
          </a:solidFill>
          <a:latin typeface="+mn-lt"/>
          <a:ea typeface="+mn-ea"/>
          <a:cs typeface="+mn-cs"/>
        </a:defRPr>
      </a:lvl2pPr>
      <a:lvl3pPr marL="913304" algn="l" defTabSz="456656" rtl="0" eaLnBrk="1" latinLnBrk="0" hangingPunct="1">
        <a:defRPr sz="1800" kern="1200">
          <a:solidFill>
            <a:schemeClr val="tx1"/>
          </a:solidFill>
          <a:latin typeface="+mn-lt"/>
          <a:ea typeface="+mn-ea"/>
          <a:cs typeface="+mn-cs"/>
        </a:defRPr>
      </a:lvl3pPr>
      <a:lvl4pPr marL="1369959" algn="l" defTabSz="456656" rtl="0" eaLnBrk="1" latinLnBrk="0" hangingPunct="1">
        <a:defRPr sz="1800" kern="1200">
          <a:solidFill>
            <a:schemeClr val="tx1"/>
          </a:solidFill>
          <a:latin typeface="+mn-lt"/>
          <a:ea typeface="+mn-ea"/>
          <a:cs typeface="+mn-cs"/>
        </a:defRPr>
      </a:lvl4pPr>
      <a:lvl5pPr marL="1826611" algn="l" defTabSz="456656" rtl="0" eaLnBrk="1" latinLnBrk="0" hangingPunct="1">
        <a:defRPr sz="1800" kern="1200">
          <a:solidFill>
            <a:schemeClr val="tx1"/>
          </a:solidFill>
          <a:latin typeface="+mn-lt"/>
          <a:ea typeface="+mn-ea"/>
          <a:cs typeface="+mn-cs"/>
        </a:defRPr>
      </a:lvl5pPr>
      <a:lvl6pPr marL="2283264" algn="l" defTabSz="456656" rtl="0" eaLnBrk="1" latinLnBrk="0" hangingPunct="1">
        <a:defRPr sz="1800" kern="1200">
          <a:solidFill>
            <a:schemeClr val="tx1"/>
          </a:solidFill>
          <a:latin typeface="+mn-lt"/>
          <a:ea typeface="+mn-ea"/>
          <a:cs typeface="+mn-cs"/>
        </a:defRPr>
      </a:lvl6pPr>
      <a:lvl7pPr marL="2739916" algn="l" defTabSz="456656" rtl="0" eaLnBrk="1" latinLnBrk="0" hangingPunct="1">
        <a:defRPr sz="1800" kern="1200">
          <a:solidFill>
            <a:schemeClr val="tx1"/>
          </a:solidFill>
          <a:latin typeface="+mn-lt"/>
          <a:ea typeface="+mn-ea"/>
          <a:cs typeface="+mn-cs"/>
        </a:defRPr>
      </a:lvl7pPr>
      <a:lvl8pPr marL="3196570" algn="l" defTabSz="456656" rtl="0" eaLnBrk="1" latinLnBrk="0" hangingPunct="1">
        <a:defRPr sz="1800" kern="1200">
          <a:solidFill>
            <a:schemeClr val="tx1"/>
          </a:solidFill>
          <a:latin typeface="+mn-lt"/>
          <a:ea typeface="+mn-ea"/>
          <a:cs typeface="+mn-cs"/>
        </a:defRPr>
      </a:lvl8pPr>
      <a:lvl9pPr marL="3653222" algn="l" defTabSz="45665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418875" y="4077020"/>
            <a:ext cx="0" cy="117331"/>
          </a:xfrm>
          <a:custGeom>
            <a:avLst/>
            <a:gdLst/>
            <a:ahLst/>
            <a:cxnLst/>
            <a:rect l="l" t="t" r="r" b="b"/>
            <a:pathLst>
              <a:path h="172085">
                <a:moveTo>
                  <a:pt x="0" y="0"/>
                </a:moveTo>
                <a:lnTo>
                  <a:pt x="0" y="17164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6418875" y="4474889"/>
            <a:ext cx="0" cy="137247"/>
          </a:xfrm>
          <a:custGeom>
            <a:avLst/>
            <a:gdLst/>
            <a:ahLst/>
            <a:cxnLst/>
            <a:rect l="l" t="t" r="r" b="b"/>
            <a:pathLst>
              <a:path h="201295">
                <a:moveTo>
                  <a:pt x="0" y="0"/>
                </a:moveTo>
                <a:lnTo>
                  <a:pt x="0" y="20089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6394582" y="4028066"/>
            <a:ext cx="48933" cy="69273"/>
          </a:xfrm>
          <a:custGeom>
            <a:avLst/>
            <a:gdLst/>
            <a:ahLst/>
            <a:cxnLst/>
            <a:rect l="l" t="t" r="r" b="b"/>
            <a:pathLst>
              <a:path w="83184" h="101600">
                <a:moveTo>
                  <a:pt x="41300" y="0"/>
                </a:moveTo>
                <a:lnTo>
                  <a:pt x="0" y="101079"/>
                </a:lnTo>
                <a:lnTo>
                  <a:pt x="41300" y="77101"/>
                </a:lnTo>
                <a:lnTo>
                  <a:pt x="72803" y="77101"/>
                </a:lnTo>
                <a:lnTo>
                  <a:pt x="41300" y="0"/>
                </a:lnTo>
                <a:close/>
              </a:path>
              <a:path w="83184" h="101600">
                <a:moveTo>
                  <a:pt x="72803" y="77101"/>
                </a:moveTo>
                <a:lnTo>
                  <a:pt x="41300" y="77101"/>
                </a:lnTo>
                <a:lnTo>
                  <a:pt x="82600" y="101079"/>
                </a:lnTo>
                <a:lnTo>
                  <a:pt x="72803"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9" name="bk object 19"/>
          <p:cNvSpPr/>
          <p:nvPr/>
        </p:nvSpPr>
        <p:spPr>
          <a:xfrm>
            <a:off x="3694009" y="4907474"/>
            <a:ext cx="2334559" cy="747281"/>
          </a:xfrm>
          <a:custGeom>
            <a:avLst/>
            <a:gdLst/>
            <a:ahLst/>
            <a:cxnLst/>
            <a:rect l="l" t="t" r="r" b="b"/>
            <a:pathLst>
              <a:path w="3968750" h="1096009">
                <a:moveTo>
                  <a:pt x="3968546" y="0"/>
                </a:moveTo>
                <a:lnTo>
                  <a:pt x="0" y="0"/>
                </a:lnTo>
                <a:lnTo>
                  <a:pt x="12" y="1095997"/>
                </a:lnTo>
              </a:path>
            </a:pathLst>
          </a:custGeom>
          <a:ln w="1269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3669715" y="5634734"/>
            <a:ext cx="48933" cy="69273"/>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1" name="bk object 21"/>
          <p:cNvSpPr/>
          <p:nvPr/>
        </p:nvSpPr>
        <p:spPr>
          <a:xfrm>
            <a:off x="4147326" y="4808449"/>
            <a:ext cx="1913591" cy="0"/>
          </a:xfrm>
          <a:custGeom>
            <a:avLst/>
            <a:gdLst/>
            <a:ahLst/>
            <a:cxnLst/>
            <a:rect l="l" t="t" r="r" b="b"/>
            <a:pathLst>
              <a:path w="3253104">
                <a:moveTo>
                  <a:pt x="0" y="0"/>
                </a:moveTo>
                <a:lnTo>
                  <a:pt x="325307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5729271" y="4712625"/>
            <a:ext cx="437775" cy="0"/>
          </a:xfrm>
          <a:custGeom>
            <a:avLst/>
            <a:gdLst/>
            <a:ahLst/>
            <a:cxnLst/>
            <a:rect l="l" t="t" r="r" b="b"/>
            <a:pathLst>
              <a:path w="744220">
                <a:moveTo>
                  <a:pt x="0" y="0"/>
                </a:moveTo>
                <a:lnTo>
                  <a:pt x="74400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4943558" y="5001689"/>
            <a:ext cx="1119095" cy="0"/>
          </a:xfrm>
          <a:custGeom>
            <a:avLst/>
            <a:gdLst/>
            <a:ahLst/>
            <a:cxnLst/>
            <a:rect l="l" t="t" r="r" b="b"/>
            <a:pathLst>
              <a:path w="1902459">
                <a:moveTo>
                  <a:pt x="190206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bk object 24"/>
          <p:cNvSpPr/>
          <p:nvPr/>
        </p:nvSpPr>
        <p:spPr>
          <a:xfrm>
            <a:off x="6045193" y="4973579"/>
            <a:ext cx="59765" cy="56717"/>
          </a:xfrm>
          <a:custGeom>
            <a:avLst/>
            <a:gdLst/>
            <a:ahLst/>
            <a:cxnLst/>
            <a:rect l="l" t="t" r="r" b="b"/>
            <a:pathLst>
              <a:path w="101600" h="83184">
                <a:moveTo>
                  <a:pt x="0" y="0"/>
                </a:moveTo>
                <a:lnTo>
                  <a:pt x="23990" y="41300"/>
                </a:lnTo>
                <a:lnTo>
                  <a:pt x="0" y="82600"/>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bk object 25"/>
          <p:cNvSpPr/>
          <p:nvPr/>
        </p:nvSpPr>
        <p:spPr>
          <a:xfrm>
            <a:off x="5996431" y="4608500"/>
            <a:ext cx="853775" cy="472293"/>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26" name="bk object 26"/>
          <p:cNvSpPr/>
          <p:nvPr/>
        </p:nvSpPr>
        <p:spPr>
          <a:xfrm>
            <a:off x="3147794" y="5693615"/>
            <a:ext cx="853775" cy="472293"/>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7" name="bk object 27"/>
          <p:cNvSpPr/>
          <p:nvPr/>
        </p:nvSpPr>
        <p:spPr>
          <a:xfrm>
            <a:off x="4916975" y="1887704"/>
            <a:ext cx="0" cy="244619"/>
          </a:xfrm>
          <a:custGeom>
            <a:avLst/>
            <a:gdLst/>
            <a:ahLst/>
            <a:cxnLst/>
            <a:rect l="l" t="t" r="r" b="b"/>
            <a:pathLst>
              <a:path h="358775">
                <a:moveTo>
                  <a:pt x="0" y="0"/>
                </a:moveTo>
                <a:lnTo>
                  <a:pt x="0" y="3585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bk object 28"/>
          <p:cNvSpPr/>
          <p:nvPr/>
        </p:nvSpPr>
        <p:spPr>
          <a:xfrm>
            <a:off x="4916975" y="2250975"/>
            <a:ext cx="0" cy="203488"/>
          </a:xfrm>
          <a:custGeom>
            <a:avLst/>
            <a:gdLst/>
            <a:ahLst/>
            <a:cxnLst/>
            <a:rect l="l" t="t" r="r" b="b"/>
            <a:pathLst>
              <a:path h="298450">
                <a:moveTo>
                  <a:pt x="0" y="0"/>
                </a:moveTo>
                <a:lnTo>
                  <a:pt x="0" y="29837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9" name="bk object 29"/>
          <p:cNvSpPr/>
          <p:nvPr/>
        </p:nvSpPr>
        <p:spPr>
          <a:xfrm>
            <a:off x="4892682" y="2434406"/>
            <a:ext cx="48933" cy="69273"/>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0" name="bk object 30"/>
          <p:cNvSpPr/>
          <p:nvPr/>
        </p:nvSpPr>
        <p:spPr>
          <a:xfrm>
            <a:off x="2710911" y="752920"/>
            <a:ext cx="478117" cy="662419"/>
          </a:xfrm>
          <a:custGeom>
            <a:avLst/>
            <a:gdLst/>
            <a:ahLst/>
            <a:cxnLst/>
            <a:rect l="l" t="t" r="r" b="b"/>
            <a:pathLst>
              <a:path w="812800" h="971550">
                <a:moveTo>
                  <a:pt x="812368" y="0"/>
                </a:moveTo>
                <a:lnTo>
                  <a:pt x="0" y="0"/>
                </a:lnTo>
                <a:lnTo>
                  <a:pt x="0" y="97135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1" name="bk object 31"/>
          <p:cNvSpPr/>
          <p:nvPr/>
        </p:nvSpPr>
        <p:spPr>
          <a:xfrm>
            <a:off x="2686569" y="1395200"/>
            <a:ext cx="48933" cy="69273"/>
          </a:xfrm>
          <a:custGeom>
            <a:avLst/>
            <a:gdLst/>
            <a:ahLst/>
            <a:cxnLst/>
            <a:rect l="l" t="t" r="r" b="b"/>
            <a:pathLst>
              <a:path w="83185" h="101600">
                <a:moveTo>
                  <a:pt x="0" y="0"/>
                </a:moveTo>
                <a:lnTo>
                  <a:pt x="41300" y="101079"/>
                </a:lnTo>
                <a:lnTo>
                  <a:pt x="72794" y="23977"/>
                </a:lnTo>
                <a:lnTo>
                  <a:pt x="41300" y="23977"/>
                </a:lnTo>
                <a:lnTo>
                  <a:pt x="0" y="0"/>
                </a:lnTo>
                <a:close/>
              </a:path>
              <a:path w="83185"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2" name="bk object 32"/>
          <p:cNvSpPr/>
          <p:nvPr/>
        </p:nvSpPr>
        <p:spPr>
          <a:xfrm>
            <a:off x="5992060" y="564880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3" name="bk object 33"/>
          <p:cNvSpPr/>
          <p:nvPr/>
        </p:nvSpPr>
        <p:spPr>
          <a:xfrm>
            <a:off x="5996496" y="2504667"/>
            <a:ext cx="853709" cy="47224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4" name="bk object 34"/>
          <p:cNvSpPr/>
          <p:nvPr/>
        </p:nvSpPr>
        <p:spPr>
          <a:xfrm>
            <a:off x="4490128" y="2502003"/>
            <a:ext cx="853701"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5" name="bk object 35"/>
          <p:cNvSpPr/>
          <p:nvPr/>
        </p:nvSpPr>
        <p:spPr>
          <a:xfrm>
            <a:off x="5996496" y="355579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6" name="bk object 36"/>
          <p:cNvSpPr/>
          <p:nvPr/>
        </p:nvSpPr>
        <p:spPr>
          <a:xfrm>
            <a:off x="4489918" y="5648802"/>
            <a:ext cx="853701" cy="47224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37" name="bk object 37"/>
          <p:cNvSpPr/>
          <p:nvPr/>
        </p:nvSpPr>
        <p:spPr>
          <a:xfrm>
            <a:off x="368531" y="2501247"/>
            <a:ext cx="853701" cy="47224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8" name="bk object 38"/>
          <p:cNvSpPr/>
          <p:nvPr/>
        </p:nvSpPr>
        <p:spPr>
          <a:xfrm>
            <a:off x="366983" y="1468192"/>
            <a:ext cx="853709" cy="472241"/>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9" name="bk object 39"/>
          <p:cNvSpPr/>
          <p:nvPr/>
        </p:nvSpPr>
        <p:spPr>
          <a:xfrm>
            <a:off x="366983" y="41512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0" name="bk object 40"/>
          <p:cNvSpPr/>
          <p:nvPr/>
        </p:nvSpPr>
        <p:spPr>
          <a:xfrm>
            <a:off x="2285351" y="2514048"/>
            <a:ext cx="853701" cy="472258"/>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1" name="bk object 41"/>
          <p:cNvSpPr/>
          <p:nvPr/>
        </p:nvSpPr>
        <p:spPr>
          <a:xfrm>
            <a:off x="2284018" y="1470305"/>
            <a:ext cx="853695" cy="47226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2" name="bk object 42"/>
          <p:cNvSpPr/>
          <p:nvPr/>
        </p:nvSpPr>
        <p:spPr>
          <a:xfrm>
            <a:off x="7923108" y="1460657"/>
            <a:ext cx="853701" cy="472266"/>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bk object 43"/>
          <p:cNvSpPr/>
          <p:nvPr/>
        </p:nvSpPr>
        <p:spPr>
          <a:xfrm>
            <a:off x="8340693" y="887575"/>
            <a:ext cx="0" cy="143741"/>
          </a:xfrm>
          <a:custGeom>
            <a:avLst/>
            <a:gdLst/>
            <a:ahLst/>
            <a:cxnLst/>
            <a:rect l="l" t="t" r="r" b="b"/>
            <a:pathLst>
              <a:path h="210819">
                <a:moveTo>
                  <a:pt x="0" y="0"/>
                </a:moveTo>
                <a:lnTo>
                  <a:pt x="0" y="21080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4" name="bk object 44"/>
          <p:cNvSpPr/>
          <p:nvPr/>
        </p:nvSpPr>
        <p:spPr>
          <a:xfrm>
            <a:off x="8340693" y="1303150"/>
            <a:ext cx="0" cy="111702"/>
          </a:xfrm>
          <a:custGeom>
            <a:avLst/>
            <a:gdLst/>
            <a:ahLst/>
            <a:cxnLst/>
            <a:rect l="l" t="t" r="r" b="b"/>
            <a:pathLst>
              <a:path h="163830">
                <a:moveTo>
                  <a:pt x="0" y="0"/>
                </a:moveTo>
                <a:lnTo>
                  <a:pt x="0" y="16323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5" name="bk object 45"/>
          <p:cNvSpPr/>
          <p:nvPr/>
        </p:nvSpPr>
        <p:spPr>
          <a:xfrm>
            <a:off x="8316399" y="1394441"/>
            <a:ext cx="48933" cy="69273"/>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6" name="bk object 46"/>
          <p:cNvSpPr/>
          <p:nvPr/>
        </p:nvSpPr>
        <p:spPr>
          <a:xfrm>
            <a:off x="1256908" y="665823"/>
            <a:ext cx="155015" cy="2020599"/>
          </a:xfrm>
          <a:custGeom>
            <a:avLst/>
            <a:gdLst/>
            <a:ahLst/>
            <a:cxnLst/>
            <a:rect l="l" t="t" r="r" b="b"/>
            <a:pathLst>
              <a:path w="263525" h="2963545">
                <a:moveTo>
                  <a:pt x="262940" y="0"/>
                </a:moveTo>
                <a:lnTo>
                  <a:pt x="262940" y="2962948"/>
                </a:lnTo>
                <a:lnTo>
                  <a:pt x="0" y="296294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bk object 47"/>
          <p:cNvSpPr/>
          <p:nvPr/>
        </p:nvSpPr>
        <p:spPr>
          <a:xfrm>
            <a:off x="1214743" y="2657868"/>
            <a:ext cx="59765" cy="56717"/>
          </a:xfrm>
          <a:custGeom>
            <a:avLst/>
            <a:gdLst/>
            <a:ahLst/>
            <a:cxnLst/>
            <a:rect l="l" t="t" r="r" b="b"/>
            <a:pathLst>
              <a:path w="101600" h="83185">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8" name="bk object 48"/>
          <p:cNvSpPr/>
          <p:nvPr/>
        </p:nvSpPr>
        <p:spPr>
          <a:xfrm>
            <a:off x="2113351" y="1706446"/>
            <a:ext cx="130735" cy="1074161"/>
          </a:xfrm>
          <a:custGeom>
            <a:avLst/>
            <a:gdLst/>
            <a:ahLst/>
            <a:cxnLst/>
            <a:rect l="l" t="t" r="r" b="b"/>
            <a:pathLst>
              <a:path w="222250" h="1575435">
                <a:moveTo>
                  <a:pt x="0" y="1575333"/>
                </a:moveTo>
                <a:lnTo>
                  <a:pt x="0" y="0"/>
                </a:lnTo>
                <a:lnTo>
                  <a:pt x="22171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bk object 49"/>
          <p:cNvSpPr/>
          <p:nvPr/>
        </p:nvSpPr>
        <p:spPr>
          <a:xfrm>
            <a:off x="2226547" y="1678347"/>
            <a:ext cx="59765" cy="56717"/>
          </a:xfrm>
          <a:custGeom>
            <a:avLst/>
            <a:gdLst/>
            <a:ahLst/>
            <a:cxnLst/>
            <a:rect l="l" t="t" r="r" b="b"/>
            <a:pathLst>
              <a:path w="101600" h="83185">
                <a:moveTo>
                  <a:pt x="0" y="0"/>
                </a:moveTo>
                <a:lnTo>
                  <a:pt x="23977" y="41287"/>
                </a:lnTo>
                <a:lnTo>
                  <a:pt x="0" y="82588"/>
                </a:lnTo>
                <a:lnTo>
                  <a:pt x="101079" y="41287"/>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457200" y="274368"/>
            <a:ext cx="82296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88"/>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2"/>
            <a:ext cx="2926080" cy="184666"/>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184666"/>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184666"/>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05947997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bodyStyle>
    <p:other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en-US" altLang="en-US"/>
          </a:p>
        </p:txBody>
      </p:sp>
      <p:sp>
        <p:nvSpPr>
          <p:cNvPr id="1027" name="Rectangle 3"/>
          <p:cNvSpPr>
            <a:spLocks noGrp="1" noChangeArrowheads="1"/>
          </p:cNvSpPr>
          <p:nvPr>
            <p:ph type="body" idx="1"/>
          </p:nvPr>
        </p:nvSpPr>
        <p:spPr bwMode="auto">
          <a:xfrm>
            <a:off x="609600" y="19050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defTabSz="571500" fontAlgn="base">
              <a:spcBef>
                <a:spcPct val="0"/>
              </a:spcBef>
              <a:spcAft>
                <a:spcPct val="0"/>
              </a:spcAft>
              <a:defRPr/>
            </a:pPr>
            <a:r>
              <a:rPr lang="en-US" altLang="en-US">
                <a:solidFill>
                  <a:srgbClr val="000000"/>
                </a:solidFill>
                <a:latin typeface="Times New Roman" pitchFamily="18" charset="0"/>
              </a:rPr>
              <a:t>Bowie State University</a:t>
            </a:r>
          </a:p>
          <a:p>
            <a:pPr defTabSz="571500" fontAlgn="base">
              <a:spcBef>
                <a:spcPct val="0"/>
              </a:spcBef>
              <a:spcAft>
                <a:spcPct val="0"/>
              </a:spcAft>
              <a:defRPr/>
            </a:pPr>
            <a:r>
              <a:rPr lang="en-US" altLang="en-US">
                <a:solidFill>
                  <a:srgbClr val="000000"/>
                </a:solidFill>
                <a:latin typeface="Times New Roman" pitchFamily="18" charset="0"/>
              </a:rPr>
              <a:t>Department of Computer Science</a:t>
            </a:r>
          </a:p>
        </p:txBody>
      </p:sp>
    </p:spTree>
    <p:extLst>
      <p:ext uri="{BB962C8B-B14F-4D97-AF65-F5344CB8AC3E}">
        <p14:creationId xmlns:p14="http://schemas.microsoft.com/office/powerpoint/2010/main" val="2650204409"/>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8" y="6356356"/>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pPr defTabSz="914400"/>
            <a:fld id="{B0C4986D-6BE9-4264-908F-02DB36FD8D6C}" type="datetime1">
              <a:rPr lang="en-US" smtClean="0">
                <a:solidFill>
                  <a:prstClr val="black">
                    <a:lumMod val="65000"/>
                    <a:lumOff val="35000"/>
                  </a:prstClr>
                </a:solidFill>
              </a:rPr>
              <a:pPr defTabSz="914400"/>
              <a:t>9/10/19</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659165" y="6356356"/>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pPr defTabSz="914400"/>
            <a:r>
              <a:rPr lang="en-US">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543278" y="6356356"/>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pPr defTabSz="914400"/>
            <a:fld id="{BA9B540C-44DA-4F69-89C9-7C84606640D3}" type="slidenum">
              <a:rPr lang="en-US" smtClean="0">
                <a:solidFill>
                  <a:prstClr val="black">
                    <a:lumMod val="65000"/>
                    <a:lumOff val="35000"/>
                  </a:prstClr>
                </a:solidFill>
              </a:rPr>
              <a:pPr defTabSz="914400"/>
              <a:t>‹#›</a:t>
            </a:fld>
            <a:endParaRPr lang="en-US" dirty="0">
              <a:solidFill>
                <a:prstClr val="black">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Tree>
    <p:extLst>
      <p:ext uri="{BB962C8B-B14F-4D97-AF65-F5344CB8AC3E}">
        <p14:creationId xmlns:p14="http://schemas.microsoft.com/office/powerpoint/2010/main" val="2435989449"/>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35F08E-084C-4F4A-8A0A-92F8326CFDC5}" type="datetime1">
              <a:rPr lang="en-US" smtClean="0"/>
              <a:pPr/>
              <a:t>9/10/19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ltLang="en-US"/>
              <a:t>CS3907-80/CSCI 6444-10: Big Data and Analytics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88559-6181-4A4A-8BF2-65021F630CA7}" type="slidenum">
              <a:rPr lang="en-US" smtClean="0"/>
              <a:pPr/>
              <a:t>‹#›</a:t>
            </a:fld>
            <a:endParaRPr lang="en-US"/>
          </a:p>
        </p:txBody>
      </p:sp>
    </p:spTree>
    <p:extLst>
      <p:ext uri="{BB962C8B-B14F-4D97-AF65-F5344CB8AC3E}">
        <p14:creationId xmlns:p14="http://schemas.microsoft.com/office/powerpoint/2010/main" val="2023204017"/>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hdr="0"/>
  <p:txStyles>
    <p:titleStyle>
      <a:lvl1pPr algn="ctr" defTabSz="457200" rtl="0" eaLnBrk="1" latinLnBrk="0" hangingPunct="1">
        <a:spcBef>
          <a:spcPct val="0"/>
        </a:spcBef>
        <a:buNone/>
        <a:defRPr sz="4400" kern="1200">
          <a:solidFill>
            <a:srgbClr val="27335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28600"/>
            <a:ext cx="7315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gw_atx_4cp_pos.png"/>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772400" y="152400"/>
            <a:ext cx="1216479" cy="908304"/>
          </a:xfrm>
          <a:prstGeom prst="rect">
            <a:avLst/>
          </a:prstGeom>
        </p:spPr>
      </p:pic>
      <p:cxnSp>
        <p:nvCxnSpPr>
          <p:cNvPr id="10" name="Straight Connector 9"/>
          <p:cNvCxnSpPr/>
          <p:nvPr userDrawn="1"/>
        </p:nvCxnSpPr>
        <p:spPr>
          <a:xfrm>
            <a:off x="0" y="6400800"/>
            <a:ext cx="9144000"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2" name="Shape 29"/>
          <p:cNvSpPr txBox="1">
            <a:spLocks noGrp="1"/>
          </p:cNvSpPr>
          <p:nvPr>
            <p:ph type="sldNum" idx="4"/>
          </p:nvPr>
        </p:nvSpPr>
        <p:spPr>
          <a:xfrm>
            <a:off x="8077200" y="6400800"/>
            <a:ext cx="1066800" cy="380999"/>
          </a:xfrm>
          <a:prstGeom prst="rect">
            <a:avLst/>
          </a:prstGeom>
          <a:noFill/>
          <a:ln>
            <a:noFill/>
          </a:ln>
        </p:spPr>
        <p:txBody>
          <a:bodyPr wrap="square" lIns="0" tIns="0" rIns="0" bIns="0" anchor="ctr" anchorCtr="0">
            <a:noAutofit/>
          </a:bodyPr>
          <a:lstStyle>
            <a:lvl1pPr algn="ctr">
              <a:defRPr sz="1100">
                <a:solidFill>
                  <a:srgbClr val="17375E"/>
                </a:solidFill>
              </a:defRPr>
            </a:lvl1pPr>
          </a:lstStyle>
          <a:p>
            <a:pPr>
              <a:buClr>
                <a:schemeClr val="lt1"/>
              </a:buClr>
              <a:buSzPct val="25000"/>
            </a:pPr>
            <a:fld id="{00000000-1234-1234-1234-123412341234}" type="slidenum">
              <a:rPr lang="en-US" smtClean="0">
                <a:ea typeface="Calibri"/>
                <a:cs typeface="Calibri"/>
                <a:sym typeface="Calibri"/>
              </a:rPr>
              <a:pPr>
                <a:buClr>
                  <a:schemeClr val="lt1"/>
                </a:buClr>
                <a:buSzPct val="25000"/>
              </a:pPr>
              <a:t>‹#›</a:t>
            </a:fld>
            <a:endParaRPr lang="en-US" dirty="0">
              <a:ea typeface="Calibri"/>
              <a:cs typeface="Calibri"/>
              <a:sym typeface="Calibri"/>
            </a:endParaRPr>
          </a:p>
        </p:txBody>
      </p:sp>
      <p:sp>
        <p:nvSpPr>
          <p:cNvPr id="13" name="Shape 31"/>
          <p:cNvSpPr txBox="1">
            <a:spLocks noGrp="1"/>
          </p:cNvSpPr>
          <p:nvPr>
            <p:ph type="dt" idx="2"/>
          </p:nvPr>
        </p:nvSpPr>
        <p:spPr>
          <a:xfrm>
            <a:off x="-4662" y="6400800"/>
            <a:ext cx="1223861" cy="380998"/>
          </a:xfrm>
          <a:prstGeom prst="rect">
            <a:avLst/>
          </a:prstGeom>
          <a:solidFill>
            <a:schemeClr val="lt1">
              <a:alpha val="69411"/>
            </a:schemeClr>
          </a:solid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5"/>
              </a:buClr>
              <a:buFont typeface="Calibri"/>
              <a:buNone/>
              <a:defRPr sz="1100" b="0" i="0" u="none" strike="noStrike" cap="none">
                <a:solidFill>
                  <a:schemeClr val="tx2">
                    <a:lumMod val="75000"/>
                  </a:schemeClr>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endParaRPr lang="en-US" dirty="0"/>
          </a:p>
        </p:txBody>
      </p:sp>
      <p:sp>
        <p:nvSpPr>
          <p:cNvPr id="14" name="Shape 32"/>
          <p:cNvSpPr txBox="1">
            <a:spLocks noGrp="1"/>
          </p:cNvSpPr>
          <p:nvPr>
            <p:ph type="ftr" idx="3"/>
          </p:nvPr>
        </p:nvSpPr>
        <p:spPr>
          <a:xfrm>
            <a:off x="1219200" y="6400800"/>
            <a:ext cx="6858000" cy="380997"/>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5"/>
              </a:buClr>
              <a:buFont typeface="Calibri"/>
              <a:buNone/>
              <a:defRPr sz="1400" b="0" i="0" u="none" strike="noStrike" cap="none">
                <a:solidFill>
                  <a:srgbClr val="17375E"/>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Font typeface="Calibri"/>
              <a:buNone/>
              <a:defRPr sz="1350" b="0" i="0" u="none" strike="noStrike" cap="none">
                <a:solidFill>
                  <a:schemeClr val="dk1"/>
                </a:solidFill>
                <a:latin typeface="Calibri"/>
                <a:ea typeface="Calibri"/>
                <a:cs typeface="Calibri"/>
                <a:sym typeface="Calibri"/>
              </a:defRPr>
            </a:lvl9pPr>
          </a:lstStyle>
          <a:p>
            <a:r>
              <a:rPr lang="en-US" dirty="0"/>
              <a:t>CS3907-80/CSCI 6444-10: Big Data and Analytics</a:t>
            </a:r>
          </a:p>
          <a:p>
            <a:endParaRPr lang="en-US" dirty="0"/>
          </a:p>
        </p:txBody>
      </p:sp>
    </p:spTree>
    <p:extLst>
      <p:ext uri="{BB962C8B-B14F-4D97-AF65-F5344CB8AC3E}">
        <p14:creationId xmlns:p14="http://schemas.microsoft.com/office/powerpoint/2010/main" val="662306237"/>
      </p:ext>
    </p:extLst>
  </p:cSld>
  <p:clrMap bg1="lt1" tx1="dk1" bg2="lt2" tx2="dk2" accent1="accent1" accent2="accent2" accent3="accent3" accent4="accent4" accent5="accent5" accent6="accent6" hlink="hlink" folHlink="folHlink"/>
  <p:sldLayoutIdLst>
    <p:sldLayoutId id="2147483908" r:id="rId1"/>
    <p:sldLayoutId id="2147483905" r:id="rId2"/>
    <p:sldLayoutId id="2147483893" r:id="rId3"/>
    <p:sldLayoutId id="2147483906"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Lst>
  <p:txStyles>
    <p:titleStyle>
      <a:lvl1pPr algn="ctr" defTabSz="457200" rtl="0" eaLnBrk="1" latinLnBrk="0" hangingPunct="1">
        <a:spcBef>
          <a:spcPct val="0"/>
        </a:spcBef>
        <a:buNone/>
        <a:defRPr sz="4400" kern="1200">
          <a:solidFill>
            <a:srgbClr val="17375E"/>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17375E"/>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2">
              <a:lumMod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2">
              <a:lumMod val="50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2">
              <a:lumMod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2">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64" tIns="45681" rIns="91364" bIns="45681" rtlCol="0" anchor="ctr">
            <a:normAutofit/>
          </a:bodyPr>
          <a:lstStyle/>
          <a:p>
            <a:r>
              <a:rPr lang="en-US"/>
              <a:t>Click to edit Master title style</a:t>
            </a:r>
          </a:p>
        </p:txBody>
      </p:sp>
      <p:sp>
        <p:nvSpPr>
          <p:cNvPr id="3" name="Text Placeholder 2"/>
          <p:cNvSpPr>
            <a:spLocks noGrp="1"/>
          </p:cNvSpPr>
          <p:nvPr>
            <p:ph type="body" idx="1"/>
          </p:nvPr>
        </p:nvSpPr>
        <p:spPr>
          <a:xfrm>
            <a:off x="457200" y="1600209"/>
            <a:ext cx="8229600" cy="4525963"/>
          </a:xfrm>
          <a:prstGeom prst="rect">
            <a:avLst/>
          </a:prstGeom>
        </p:spPr>
        <p:txBody>
          <a:bodyPr vert="horz" lIns="91364" tIns="45681" rIns="91364" bIns="4568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364" tIns="45681" rIns="91364" bIns="45681" rtlCol="0" anchor="ctr"/>
          <a:lstStyle>
            <a:lvl1pPr algn="l">
              <a:defRPr sz="1200">
                <a:solidFill>
                  <a:schemeClr val="tx1">
                    <a:tint val="75000"/>
                  </a:schemeClr>
                </a:solidFill>
              </a:defRPr>
            </a:lvl1pPr>
          </a:lstStyle>
          <a:p>
            <a:pPr defTabSz="409947"/>
            <a:fld id="{1D8BD707-D9CF-40AE-B4C6-C98DA3205C09}" type="datetimeFigureOut">
              <a:rPr lang="en-US" smtClean="0">
                <a:solidFill>
                  <a:prstClr val="black">
                    <a:tint val="75000"/>
                  </a:prstClr>
                </a:solidFill>
                <a:latin typeface="Calibri"/>
              </a:rPr>
              <a:pPr defTabSz="409947"/>
              <a:t>9/10/19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364" tIns="45681" rIns="91364" bIns="45681" rtlCol="0" anchor="ctr"/>
          <a:lstStyle>
            <a:lvl1pPr algn="ctr">
              <a:defRPr sz="1200">
                <a:solidFill>
                  <a:schemeClr val="tx1">
                    <a:tint val="75000"/>
                  </a:schemeClr>
                </a:solidFill>
              </a:defRPr>
            </a:lvl1pPr>
          </a:lstStyle>
          <a:p>
            <a:pPr marL="11388" defTabSz="409947">
              <a:spcBef>
                <a:spcPts val="90"/>
              </a:spcBef>
            </a:pPr>
            <a:r>
              <a:rPr lang="en-US" spc="-4">
                <a:solidFill>
                  <a:prstClr val="black">
                    <a:tint val="75000"/>
                  </a:prstClr>
                </a:solidFill>
                <a:latin typeface="Calibri"/>
              </a:rPr>
              <a:t>David </a:t>
            </a:r>
            <a:r>
              <a:rPr lang="en-US">
                <a:solidFill>
                  <a:prstClr val="black">
                    <a:tint val="75000"/>
                  </a:prstClr>
                </a:solidFill>
                <a:latin typeface="Calibri"/>
              </a:rPr>
              <a:t>A.</a:t>
            </a:r>
            <a:r>
              <a:rPr lang="en-US" spc="-58">
                <a:solidFill>
                  <a:prstClr val="black">
                    <a:tint val="75000"/>
                  </a:prstClr>
                </a:solidFill>
                <a:latin typeface="Calibri"/>
              </a:rPr>
              <a:t> </a:t>
            </a:r>
            <a:r>
              <a:rPr lang="en-US" spc="-4">
                <a:solidFill>
                  <a:prstClr val="black">
                    <a:tint val="75000"/>
                  </a:prstClr>
                </a:solidFill>
                <a:latin typeface="Calibri"/>
              </a:rPr>
              <a:t>Broniatowski</a:t>
            </a:r>
          </a:p>
          <a:p>
            <a:pPr marL="11388" defTabSz="409947"/>
            <a:r>
              <a:rPr lang="en-US" spc="-4">
                <a:solidFill>
                  <a:prstClr val="black">
                    <a:tint val="75000"/>
                  </a:prstClr>
                </a:solidFill>
                <a:latin typeface="Calibri"/>
              </a:rPr>
              <a:t>Assistant </a:t>
            </a:r>
            <a:r>
              <a:rPr lang="en-US" spc="-13">
                <a:solidFill>
                  <a:prstClr val="black">
                    <a:tint val="75000"/>
                  </a:prstClr>
                </a:solidFill>
                <a:latin typeface="Calibri"/>
              </a:rPr>
              <a:t>Professor, </a:t>
            </a:r>
            <a:r>
              <a:rPr lang="en-US" spc="-4">
                <a:solidFill>
                  <a:prstClr val="black">
                    <a:tint val="75000"/>
                  </a:prstClr>
                </a:solidFill>
                <a:latin typeface="Calibri"/>
              </a:rPr>
              <a:t>The George </a:t>
            </a:r>
            <a:r>
              <a:rPr lang="en-US" spc="-9">
                <a:solidFill>
                  <a:prstClr val="black">
                    <a:tint val="75000"/>
                  </a:prstClr>
                </a:solidFill>
                <a:latin typeface="Calibri"/>
              </a:rPr>
              <a:t>Washington</a:t>
            </a:r>
            <a:r>
              <a:rPr lang="en-US" spc="36">
                <a:solidFill>
                  <a:prstClr val="black">
                    <a:tint val="75000"/>
                  </a:prstClr>
                </a:solidFill>
                <a:latin typeface="Calibri"/>
              </a:rPr>
              <a:t> </a:t>
            </a:r>
            <a:r>
              <a:rPr lang="en-US" spc="-4">
                <a:solidFill>
                  <a:prstClr val="black">
                    <a:tint val="75000"/>
                  </a:prstClr>
                </a:solidFill>
                <a:latin typeface="Calibri"/>
              </a:rPr>
              <a:t>University</a:t>
            </a:r>
            <a:endParaRPr lang="en-US" spc="-4"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364" tIns="45681" rIns="91364" bIns="45681" rtlCol="0" anchor="ctr"/>
          <a:lstStyle>
            <a:lvl1pPr algn="r">
              <a:defRPr sz="1200">
                <a:solidFill>
                  <a:schemeClr val="tx1">
                    <a:tint val="75000"/>
                  </a:schemeClr>
                </a:solidFill>
              </a:defRPr>
            </a:lvl1pPr>
          </a:lstStyle>
          <a:p>
            <a:pPr marL="109318" defTabSz="409947">
              <a:spcBef>
                <a:spcPts val="90"/>
              </a:spcBef>
            </a:pPr>
            <a:fld id="{81D60167-4931-47E6-BA6A-407CBD079E47}" type="slidenum">
              <a:rPr lang="uk-UA" smtClean="0">
                <a:solidFill>
                  <a:prstClr val="black">
                    <a:tint val="75000"/>
                  </a:prstClr>
                </a:solidFill>
                <a:latin typeface="Calibri"/>
              </a:rPr>
              <a:pPr marL="109318" defTabSz="409947">
                <a:spcBef>
                  <a:spcPts val="90"/>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132538032"/>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ctr" defTabSz="456817" rtl="0" eaLnBrk="1" latinLnBrk="0" hangingPunct="1">
        <a:spcBef>
          <a:spcPct val="0"/>
        </a:spcBef>
        <a:buNone/>
        <a:defRPr sz="4400" kern="1200">
          <a:solidFill>
            <a:schemeClr val="tx1"/>
          </a:solidFill>
          <a:latin typeface="+mj-lt"/>
          <a:ea typeface="+mj-ea"/>
          <a:cs typeface="+mj-cs"/>
        </a:defRPr>
      </a:lvl1pPr>
    </p:titleStyle>
    <p:bodyStyle>
      <a:lvl1pPr marL="342613" indent="-342613" algn="l" defTabSz="456817" rtl="0" eaLnBrk="1" latinLnBrk="0" hangingPunct="1">
        <a:spcBef>
          <a:spcPct val="20000"/>
        </a:spcBef>
        <a:buFont typeface="Arial"/>
        <a:buChar char="•"/>
        <a:defRPr sz="3300" kern="1200">
          <a:solidFill>
            <a:schemeClr val="tx1"/>
          </a:solidFill>
          <a:latin typeface="+mn-lt"/>
          <a:ea typeface="+mn-ea"/>
          <a:cs typeface="+mn-cs"/>
        </a:defRPr>
      </a:lvl1pPr>
      <a:lvl2pPr marL="742326" indent="-285509" algn="l" defTabSz="456817" rtl="0" eaLnBrk="1" latinLnBrk="0" hangingPunct="1">
        <a:spcBef>
          <a:spcPct val="20000"/>
        </a:spcBef>
        <a:buFont typeface="Arial"/>
        <a:buChar char="–"/>
        <a:defRPr sz="2800" kern="1200">
          <a:solidFill>
            <a:schemeClr val="tx1"/>
          </a:solidFill>
          <a:latin typeface="+mn-lt"/>
          <a:ea typeface="+mn-ea"/>
          <a:cs typeface="+mn-cs"/>
        </a:defRPr>
      </a:lvl2pPr>
      <a:lvl3pPr marL="1142043" indent="-228408" algn="l" defTabSz="456817" rtl="0" eaLnBrk="1" latinLnBrk="0" hangingPunct="1">
        <a:spcBef>
          <a:spcPct val="20000"/>
        </a:spcBef>
        <a:buFont typeface="Arial"/>
        <a:buChar char="•"/>
        <a:defRPr sz="2400" kern="1200">
          <a:solidFill>
            <a:schemeClr val="tx1"/>
          </a:solidFill>
          <a:latin typeface="+mn-lt"/>
          <a:ea typeface="+mn-ea"/>
          <a:cs typeface="+mn-cs"/>
        </a:defRPr>
      </a:lvl3pPr>
      <a:lvl4pPr marL="1598858" indent="-228408" algn="l" defTabSz="456817" rtl="0" eaLnBrk="1" latinLnBrk="0" hangingPunct="1">
        <a:spcBef>
          <a:spcPct val="20000"/>
        </a:spcBef>
        <a:buFont typeface="Arial"/>
        <a:buChar char="–"/>
        <a:defRPr sz="2000" kern="1200">
          <a:solidFill>
            <a:schemeClr val="tx1"/>
          </a:solidFill>
          <a:latin typeface="+mn-lt"/>
          <a:ea typeface="+mn-ea"/>
          <a:cs typeface="+mn-cs"/>
        </a:defRPr>
      </a:lvl4pPr>
      <a:lvl5pPr marL="2055675" indent="-228408" algn="l" defTabSz="456817" rtl="0" eaLnBrk="1" latinLnBrk="0" hangingPunct="1">
        <a:spcBef>
          <a:spcPct val="20000"/>
        </a:spcBef>
        <a:buFont typeface="Arial"/>
        <a:buChar char="»"/>
        <a:defRPr sz="2000" kern="1200">
          <a:solidFill>
            <a:schemeClr val="tx1"/>
          </a:solidFill>
          <a:latin typeface="+mn-lt"/>
          <a:ea typeface="+mn-ea"/>
          <a:cs typeface="+mn-cs"/>
        </a:defRPr>
      </a:lvl5pPr>
      <a:lvl6pPr marL="2512492" indent="-228408" algn="l" defTabSz="456817" rtl="0" eaLnBrk="1" latinLnBrk="0" hangingPunct="1">
        <a:spcBef>
          <a:spcPct val="20000"/>
        </a:spcBef>
        <a:buFont typeface="Arial"/>
        <a:buChar char="•"/>
        <a:defRPr sz="2000" kern="1200">
          <a:solidFill>
            <a:schemeClr val="tx1"/>
          </a:solidFill>
          <a:latin typeface="+mn-lt"/>
          <a:ea typeface="+mn-ea"/>
          <a:cs typeface="+mn-cs"/>
        </a:defRPr>
      </a:lvl6pPr>
      <a:lvl7pPr marL="2969311" indent="-228408" algn="l" defTabSz="456817" rtl="0" eaLnBrk="1" latinLnBrk="0" hangingPunct="1">
        <a:spcBef>
          <a:spcPct val="20000"/>
        </a:spcBef>
        <a:buFont typeface="Arial"/>
        <a:buChar char="•"/>
        <a:defRPr sz="2000" kern="1200">
          <a:solidFill>
            <a:schemeClr val="tx1"/>
          </a:solidFill>
          <a:latin typeface="+mn-lt"/>
          <a:ea typeface="+mn-ea"/>
          <a:cs typeface="+mn-cs"/>
        </a:defRPr>
      </a:lvl7pPr>
      <a:lvl8pPr marL="3426127" indent="-228408" algn="l" defTabSz="456817" rtl="0" eaLnBrk="1" latinLnBrk="0" hangingPunct="1">
        <a:spcBef>
          <a:spcPct val="20000"/>
        </a:spcBef>
        <a:buFont typeface="Arial"/>
        <a:buChar char="•"/>
        <a:defRPr sz="2000" kern="1200">
          <a:solidFill>
            <a:schemeClr val="tx1"/>
          </a:solidFill>
          <a:latin typeface="+mn-lt"/>
          <a:ea typeface="+mn-ea"/>
          <a:cs typeface="+mn-cs"/>
        </a:defRPr>
      </a:lvl8pPr>
      <a:lvl9pPr marL="3882942" indent="-228408" algn="l" defTabSz="45681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817" rtl="0" eaLnBrk="1" latinLnBrk="0" hangingPunct="1">
        <a:defRPr sz="1800" kern="1200">
          <a:solidFill>
            <a:schemeClr val="tx1"/>
          </a:solidFill>
          <a:latin typeface="+mn-lt"/>
          <a:ea typeface="+mn-ea"/>
          <a:cs typeface="+mn-cs"/>
        </a:defRPr>
      </a:lvl1pPr>
      <a:lvl2pPr marL="456817" algn="l" defTabSz="456817" rtl="0" eaLnBrk="1" latinLnBrk="0" hangingPunct="1">
        <a:defRPr sz="1800" kern="1200">
          <a:solidFill>
            <a:schemeClr val="tx1"/>
          </a:solidFill>
          <a:latin typeface="+mn-lt"/>
          <a:ea typeface="+mn-ea"/>
          <a:cs typeface="+mn-cs"/>
        </a:defRPr>
      </a:lvl2pPr>
      <a:lvl3pPr marL="913633" algn="l" defTabSz="456817" rtl="0" eaLnBrk="1" latinLnBrk="0" hangingPunct="1">
        <a:defRPr sz="1800" kern="1200">
          <a:solidFill>
            <a:schemeClr val="tx1"/>
          </a:solidFill>
          <a:latin typeface="+mn-lt"/>
          <a:ea typeface="+mn-ea"/>
          <a:cs typeface="+mn-cs"/>
        </a:defRPr>
      </a:lvl3pPr>
      <a:lvl4pPr marL="1370451" algn="l" defTabSz="456817" rtl="0" eaLnBrk="1" latinLnBrk="0" hangingPunct="1">
        <a:defRPr sz="1800" kern="1200">
          <a:solidFill>
            <a:schemeClr val="tx1"/>
          </a:solidFill>
          <a:latin typeface="+mn-lt"/>
          <a:ea typeface="+mn-ea"/>
          <a:cs typeface="+mn-cs"/>
        </a:defRPr>
      </a:lvl4pPr>
      <a:lvl5pPr marL="1827268" algn="l" defTabSz="456817" rtl="0" eaLnBrk="1" latinLnBrk="0" hangingPunct="1">
        <a:defRPr sz="1800" kern="1200">
          <a:solidFill>
            <a:schemeClr val="tx1"/>
          </a:solidFill>
          <a:latin typeface="+mn-lt"/>
          <a:ea typeface="+mn-ea"/>
          <a:cs typeface="+mn-cs"/>
        </a:defRPr>
      </a:lvl5pPr>
      <a:lvl6pPr marL="2284086" algn="l" defTabSz="456817" rtl="0" eaLnBrk="1" latinLnBrk="0" hangingPunct="1">
        <a:defRPr sz="1800" kern="1200">
          <a:solidFill>
            <a:schemeClr val="tx1"/>
          </a:solidFill>
          <a:latin typeface="+mn-lt"/>
          <a:ea typeface="+mn-ea"/>
          <a:cs typeface="+mn-cs"/>
        </a:defRPr>
      </a:lvl6pPr>
      <a:lvl7pPr marL="2740900" algn="l" defTabSz="456817" rtl="0" eaLnBrk="1" latinLnBrk="0" hangingPunct="1">
        <a:defRPr sz="1800" kern="1200">
          <a:solidFill>
            <a:schemeClr val="tx1"/>
          </a:solidFill>
          <a:latin typeface="+mn-lt"/>
          <a:ea typeface="+mn-ea"/>
          <a:cs typeface="+mn-cs"/>
        </a:defRPr>
      </a:lvl7pPr>
      <a:lvl8pPr marL="3197719" algn="l" defTabSz="456817" rtl="0" eaLnBrk="1" latinLnBrk="0" hangingPunct="1">
        <a:defRPr sz="1800" kern="1200">
          <a:solidFill>
            <a:schemeClr val="tx1"/>
          </a:solidFill>
          <a:latin typeface="+mn-lt"/>
          <a:ea typeface="+mn-ea"/>
          <a:cs typeface="+mn-cs"/>
        </a:defRPr>
      </a:lvl8pPr>
      <a:lvl9pPr marL="3654534" algn="l" defTabSz="4568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080703" y="2908919"/>
            <a:ext cx="986865" cy="358053"/>
          </a:xfrm>
          <a:custGeom>
            <a:avLst/>
            <a:gdLst/>
            <a:ahLst/>
            <a:cxnLst/>
            <a:rect l="l" t="t" r="r" b="b"/>
            <a:pathLst>
              <a:path w="1677670" h="525145">
                <a:moveTo>
                  <a:pt x="0" y="0"/>
                </a:moveTo>
                <a:lnTo>
                  <a:pt x="1677619" y="524751"/>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4228222" y="1842599"/>
            <a:ext cx="1092199" cy="1491528"/>
          </a:xfrm>
          <a:custGeom>
            <a:avLst/>
            <a:gdLst/>
            <a:ahLst/>
            <a:cxnLst/>
            <a:rect l="l" t="t" r="r" b="b"/>
            <a:pathLst>
              <a:path w="1856740" h="2187575">
                <a:moveTo>
                  <a:pt x="0" y="0"/>
                </a:moveTo>
                <a:lnTo>
                  <a:pt x="1856143" y="2187359"/>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5207819" y="1095010"/>
            <a:ext cx="226359" cy="2172999"/>
          </a:xfrm>
          <a:custGeom>
            <a:avLst/>
            <a:gdLst/>
            <a:ahLst/>
            <a:cxnLst/>
            <a:rect l="l" t="t" r="r" b="b"/>
            <a:pathLst>
              <a:path w="384809" h="3187065">
                <a:moveTo>
                  <a:pt x="0" y="0"/>
                </a:moveTo>
                <a:lnTo>
                  <a:pt x="384581" y="318678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6116921" y="3609805"/>
            <a:ext cx="1413435" cy="939078"/>
          </a:xfrm>
          <a:custGeom>
            <a:avLst/>
            <a:gdLst/>
            <a:ahLst/>
            <a:cxnLst/>
            <a:rect l="l" t="t" r="r" b="b"/>
            <a:pathLst>
              <a:path w="2402840" h="1377315">
                <a:moveTo>
                  <a:pt x="2402840" y="1377238"/>
                </a:moveTo>
                <a:lnTo>
                  <a:pt x="0" y="0"/>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4965775" y="3697988"/>
            <a:ext cx="278653" cy="1825769"/>
          </a:xfrm>
          <a:custGeom>
            <a:avLst/>
            <a:gdLst/>
            <a:ahLst/>
            <a:cxnLst/>
            <a:rect l="l" t="t" r="r" b="b"/>
            <a:pathLst>
              <a:path w="473709" h="2677795">
                <a:moveTo>
                  <a:pt x="0" y="2677693"/>
                </a:moveTo>
                <a:lnTo>
                  <a:pt x="47357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3238753" y="3654471"/>
            <a:ext cx="1828425" cy="1669906"/>
          </a:xfrm>
          <a:custGeom>
            <a:avLst/>
            <a:gdLst/>
            <a:ahLst/>
            <a:cxnLst/>
            <a:rect l="l" t="t" r="r" b="b"/>
            <a:pathLst>
              <a:path w="3108325" h="2449195">
                <a:moveTo>
                  <a:pt x="0" y="2448814"/>
                </a:moveTo>
                <a:lnTo>
                  <a:pt x="3108274"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2318233" y="3495150"/>
            <a:ext cx="2428688" cy="638608"/>
          </a:xfrm>
          <a:custGeom>
            <a:avLst/>
            <a:gdLst/>
            <a:ahLst/>
            <a:cxnLst/>
            <a:rect l="l" t="t" r="r" b="b"/>
            <a:pathLst>
              <a:path w="4128770" h="936625">
                <a:moveTo>
                  <a:pt x="0" y="936040"/>
                </a:moveTo>
                <a:lnTo>
                  <a:pt x="4128528"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4403349" y="3254950"/>
            <a:ext cx="1837765" cy="497898"/>
          </a:xfrm>
          <a:custGeom>
            <a:avLst/>
            <a:gdLst/>
            <a:ahLst/>
            <a:cxnLst/>
            <a:rect l="l" t="t" r="r" b="b"/>
            <a:pathLst>
              <a:path w="3124200" h="730250">
                <a:moveTo>
                  <a:pt x="3013075"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close/>
              </a:path>
            </a:pathLst>
          </a:custGeom>
          <a:solidFill>
            <a:srgbClr val="B1BA1C"/>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457200" y="274368"/>
            <a:ext cx="82296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88"/>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2"/>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94840416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bodyStyle>
    <p:other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418875" y="4077021"/>
            <a:ext cx="0" cy="117331"/>
          </a:xfrm>
          <a:custGeom>
            <a:avLst/>
            <a:gdLst/>
            <a:ahLst/>
            <a:cxnLst/>
            <a:rect l="l" t="t" r="r" b="b"/>
            <a:pathLst>
              <a:path h="172085">
                <a:moveTo>
                  <a:pt x="0" y="0"/>
                </a:moveTo>
                <a:lnTo>
                  <a:pt x="0" y="17164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6418875" y="4474889"/>
            <a:ext cx="0" cy="137247"/>
          </a:xfrm>
          <a:custGeom>
            <a:avLst/>
            <a:gdLst/>
            <a:ahLst/>
            <a:cxnLst/>
            <a:rect l="l" t="t" r="r" b="b"/>
            <a:pathLst>
              <a:path h="201295">
                <a:moveTo>
                  <a:pt x="0" y="0"/>
                </a:moveTo>
                <a:lnTo>
                  <a:pt x="0" y="20089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6394582" y="4028066"/>
            <a:ext cx="48933" cy="69273"/>
          </a:xfrm>
          <a:custGeom>
            <a:avLst/>
            <a:gdLst/>
            <a:ahLst/>
            <a:cxnLst/>
            <a:rect l="l" t="t" r="r" b="b"/>
            <a:pathLst>
              <a:path w="83184" h="101600">
                <a:moveTo>
                  <a:pt x="41300" y="0"/>
                </a:moveTo>
                <a:lnTo>
                  <a:pt x="0" y="101079"/>
                </a:lnTo>
                <a:lnTo>
                  <a:pt x="41300" y="77101"/>
                </a:lnTo>
                <a:lnTo>
                  <a:pt x="72803" y="77101"/>
                </a:lnTo>
                <a:lnTo>
                  <a:pt x="41300" y="0"/>
                </a:lnTo>
                <a:close/>
              </a:path>
              <a:path w="83184" h="101600">
                <a:moveTo>
                  <a:pt x="72803" y="77101"/>
                </a:moveTo>
                <a:lnTo>
                  <a:pt x="41300" y="77101"/>
                </a:lnTo>
                <a:lnTo>
                  <a:pt x="82600" y="101079"/>
                </a:lnTo>
                <a:lnTo>
                  <a:pt x="72803"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9" name="bk object 19"/>
          <p:cNvSpPr/>
          <p:nvPr/>
        </p:nvSpPr>
        <p:spPr>
          <a:xfrm>
            <a:off x="3694009" y="4907474"/>
            <a:ext cx="2334559" cy="747281"/>
          </a:xfrm>
          <a:custGeom>
            <a:avLst/>
            <a:gdLst/>
            <a:ahLst/>
            <a:cxnLst/>
            <a:rect l="l" t="t" r="r" b="b"/>
            <a:pathLst>
              <a:path w="3968750" h="1096009">
                <a:moveTo>
                  <a:pt x="3968546" y="0"/>
                </a:moveTo>
                <a:lnTo>
                  <a:pt x="0" y="0"/>
                </a:lnTo>
                <a:lnTo>
                  <a:pt x="12" y="1095997"/>
                </a:lnTo>
              </a:path>
            </a:pathLst>
          </a:custGeom>
          <a:ln w="1269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3669715" y="5634734"/>
            <a:ext cx="48933" cy="69273"/>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1" name="bk object 21"/>
          <p:cNvSpPr/>
          <p:nvPr/>
        </p:nvSpPr>
        <p:spPr>
          <a:xfrm>
            <a:off x="4147327" y="4808449"/>
            <a:ext cx="1913591" cy="0"/>
          </a:xfrm>
          <a:custGeom>
            <a:avLst/>
            <a:gdLst/>
            <a:ahLst/>
            <a:cxnLst/>
            <a:rect l="l" t="t" r="r" b="b"/>
            <a:pathLst>
              <a:path w="3253104">
                <a:moveTo>
                  <a:pt x="0" y="0"/>
                </a:moveTo>
                <a:lnTo>
                  <a:pt x="325307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5729271" y="4712625"/>
            <a:ext cx="437775" cy="0"/>
          </a:xfrm>
          <a:custGeom>
            <a:avLst/>
            <a:gdLst/>
            <a:ahLst/>
            <a:cxnLst/>
            <a:rect l="l" t="t" r="r" b="b"/>
            <a:pathLst>
              <a:path w="744220">
                <a:moveTo>
                  <a:pt x="0" y="0"/>
                </a:moveTo>
                <a:lnTo>
                  <a:pt x="74400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4943558" y="5001689"/>
            <a:ext cx="1119095" cy="0"/>
          </a:xfrm>
          <a:custGeom>
            <a:avLst/>
            <a:gdLst/>
            <a:ahLst/>
            <a:cxnLst/>
            <a:rect l="l" t="t" r="r" b="b"/>
            <a:pathLst>
              <a:path w="1902459">
                <a:moveTo>
                  <a:pt x="190206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bk object 24"/>
          <p:cNvSpPr/>
          <p:nvPr/>
        </p:nvSpPr>
        <p:spPr>
          <a:xfrm>
            <a:off x="6045194" y="4973580"/>
            <a:ext cx="59765" cy="56717"/>
          </a:xfrm>
          <a:custGeom>
            <a:avLst/>
            <a:gdLst/>
            <a:ahLst/>
            <a:cxnLst/>
            <a:rect l="l" t="t" r="r" b="b"/>
            <a:pathLst>
              <a:path w="101600" h="83184">
                <a:moveTo>
                  <a:pt x="0" y="0"/>
                </a:moveTo>
                <a:lnTo>
                  <a:pt x="23990" y="41300"/>
                </a:lnTo>
                <a:lnTo>
                  <a:pt x="0" y="82600"/>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bk object 25"/>
          <p:cNvSpPr/>
          <p:nvPr/>
        </p:nvSpPr>
        <p:spPr>
          <a:xfrm>
            <a:off x="5996431" y="4608500"/>
            <a:ext cx="853775" cy="472293"/>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26" name="bk object 26"/>
          <p:cNvSpPr/>
          <p:nvPr/>
        </p:nvSpPr>
        <p:spPr>
          <a:xfrm>
            <a:off x="3147794" y="5693615"/>
            <a:ext cx="853775" cy="472293"/>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7" name="bk object 27"/>
          <p:cNvSpPr/>
          <p:nvPr/>
        </p:nvSpPr>
        <p:spPr>
          <a:xfrm>
            <a:off x="4916975" y="1887705"/>
            <a:ext cx="0" cy="244619"/>
          </a:xfrm>
          <a:custGeom>
            <a:avLst/>
            <a:gdLst/>
            <a:ahLst/>
            <a:cxnLst/>
            <a:rect l="l" t="t" r="r" b="b"/>
            <a:pathLst>
              <a:path h="358775">
                <a:moveTo>
                  <a:pt x="0" y="0"/>
                </a:moveTo>
                <a:lnTo>
                  <a:pt x="0" y="3585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bk object 28"/>
          <p:cNvSpPr/>
          <p:nvPr/>
        </p:nvSpPr>
        <p:spPr>
          <a:xfrm>
            <a:off x="4916975" y="2250975"/>
            <a:ext cx="0" cy="203488"/>
          </a:xfrm>
          <a:custGeom>
            <a:avLst/>
            <a:gdLst/>
            <a:ahLst/>
            <a:cxnLst/>
            <a:rect l="l" t="t" r="r" b="b"/>
            <a:pathLst>
              <a:path h="298450">
                <a:moveTo>
                  <a:pt x="0" y="0"/>
                </a:moveTo>
                <a:lnTo>
                  <a:pt x="0" y="29837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9" name="bk object 29"/>
          <p:cNvSpPr/>
          <p:nvPr/>
        </p:nvSpPr>
        <p:spPr>
          <a:xfrm>
            <a:off x="4892682" y="2434406"/>
            <a:ext cx="48933" cy="69273"/>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0" name="bk object 30"/>
          <p:cNvSpPr/>
          <p:nvPr/>
        </p:nvSpPr>
        <p:spPr>
          <a:xfrm>
            <a:off x="2710912" y="752920"/>
            <a:ext cx="478117" cy="662419"/>
          </a:xfrm>
          <a:custGeom>
            <a:avLst/>
            <a:gdLst/>
            <a:ahLst/>
            <a:cxnLst/>
            <a:rect l="l" t="t" r="r" b="b"/>
            <a:pathLst>
              <a:path w="812800" h="971550">
                <a:moveTo>
                  <a:pt x="812368" y="0"/>
                </a:moveTo>
                <a:lnTo>
                  <a:pt x="0" y="0"/>
                </a:lnTo>
                <a:lnTo>
                  <a:pt x="0" y="97135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1" name="bk object 31"/>
          <p:cNvSpPr/>
          <p:nvPr/>
        </p:nvSpPr>
        <p:spPr>
          <a:xfrm>
            <a:off x="2686569" y="1395200"/>
            <a:ext cx="48933" cy="69273"/>
          </a:xfrm>
          <a:custGeom>
            <a:avLst/>
            <a:gdLst/>
            <a:ahLst/>
            <a:cxnLst/>
            <a:rect l="l" t="t" r="r" b="b"/>
            <a:pathLst>
              <a:path w="83185" h="101600">
                <a:moveTo>
                  <a:pt x="0" y="0"/>
                </a:moveTo>
                <a:lnTo>
                  <a:pt x="41300" y="101079"/>
                </a:lnTo>
                <a:lnTo>
                  <a:pt x="72794" y="23977"/>
                </a:lnTo>
                <a:lnTo>
                  <a:pt x="41300" y="23977"/>
                </a:lnTo>
                <a:lnTo>
                  <a:pt x="0" y="0"/>
                </a:lnTo>
                <a:close/>
              </a:path>
              <a:path w="83185"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2" name="bk object 32"/>
          <p:cNvSpPr/>
          <p:nvPr/>
        </p:nvSpPr>
        <p:spPr>
          <a:xfrm>
            <a:off x="5992061" y="564880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3" name="bk object 33"/>
          <p:cNvSpPr/>
          <p:nvPr/>
        </p:nvSpPr>
        <p:spPr>
          <a:xfrm>
            <a:off x="5996497" y="2504667"/>
            <a:ext cx="853709" cy="47224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4" name="bk object 34"/>
          <p:cNvSpPr/>
          <p:nvPr/>
        </p:nvSpPr>
        <p:spPr>
          <a:xfrm>
            <a:off x="4490128" y="2502003"/>
            <a:ext cx="853701"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5" name="bk object 35"/>
          <p:cNvSpPr/>
          <p:nvPr/>
        </p:nvSpPr>
        <p:spPr>
          <a:xfrm>
            <a:off x="5996497" y="355579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6" name="bk object 36"/>
          <p:cNvSpPr/>
          <p:nvPr/>
        </p:nvSpPr>
        <p:spPr>
          <a:xfrm>
            <a:off x="4489918" y="5648802"/>
            <a:ext cx="853701" cy="47224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37" name="bk object 37"/>
          <p:cNvSpPr/>
          <p:nvPr/>
        </p:nvSpPr>
        <p:spPr>
          <a:xfrm>
            <a:off x="368531" y="2501247"/>
            <a:ext cx="853701" cy="47224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8" name="bk object 38"/>
          <p:cNvSpPr/>
          <p:nvPr/>
        </p:nvSpPr>
        <p:spPr>
          <a:xfrm>
            <a:off x="366984" y="1468192"/>
            <a:ext cx="853709" cy="472241"/>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9" name="bk object 39"/>
          <p:cNvSpPr/>
          <p:nvPr/>
        </p:nvSpPr>
        <p:spPr>
          <a:xfrm>
            <a:off x="366984" y="415125"/>
            <a:ext cx="853709" cy="4722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0" name="bk object 40"/>
          <p:cNvSpPr/>
          <p:nvPr/>
        </p:nvSpPr>
        <p:spPr>
          <a:xfrm>
            <a:off x="2285351" y="2514048"/>
            <a:ext cx="853701" cy="472258"/>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1" name="bk object 41"/>
          <p:cNvSpPr/>
          <p:nvPr/>
        </p:nvSpPr>
        <p:spPr>
          <a:xfrm>
            <a:off x="2284018" y="1470305"/>
            <a:ext cx="853695" cy="47226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2" name="bk object 42"/>
          <p:cNvSpPr/>
          <p:nvPr/>
        </p:nvSpPr>
        <p:spPr>
          <a:xfrm>
            <a:off x="7923108" y="1460657"/>
            <a:ext cx="853701" cy="472266"/>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bk object 43"/>
          <p:cNvSpPr/>
          <p:nvPr/>
        </p:nvSpPr>
        <p:spPr>
          <a:xfrm>
            <a:off x="8340693" y="887575"/>
            <a:ext cx="0" cy="143741"/>
          </a:xfrm>
          <a:custGeom>
            <a:avLst/>
            <a:gdLst/>
            <a:ahLst/>
            <a:cxnLst/>
            <a:rect l="l" t="t" r="r" b="b"/>
            <a:pathLst>
              <a:path h="210819">
                <a:moveTo>
                  <a:pt x="0" y="0"/>
                </a:moveTo>
                <a:lnTo>
                  <a:pt x="0" y="21080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4" name="bk object 44"/>
          <p:cNvSpPr/>
          <p:nvPr/>
        </p:nvSpPr>
        <p:spPr>
          <a:xfrm>
            <a:off x="8340693" y="1303150"/>
            <a:ext cx="0" cy="111702"/>
          </a:xfrm>
          <a:custGeom>
            <a:avLst/>
            <a:gdLst/>
            <a:ahLst/>
            <a:cxnLst/>
            <a:rect l="l" t="t" r="r" b="b"/>
            <a:pathLst>
              <a:path h="163830">
                <a:moveTo>
                  <a:pt x="0" y="0"/>
                </a:moveTo>
                <a:lnTo>
                  <a:pt x="0" y="16323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5" name="bk object 45"/>
          <p:cNvSpPr/>
          <p:nvPr/>
        </p:nvSpPr>
        <p:spPr>
          <a:xfrm>
            <a:off x="8316399" y="1394441"/>
            <a:ext cx="48933" cy="69273"/>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6" name="bk object 46"/>
          <p:cNvSpPr/>
          <p:nvPr/>
        </p:nvSpPr>
        <p:spPr>
          <a:xfrm>
            <a:off x="1256908" y="665824"/>
            <a:ext cx="155015" cy="2020599"/>
          </a:xfrm>
          <a:custGeom>
            <a:avLst/>
            <a:gdLst/>
            <a:ahLst/>
            <a:cxnLst/>
            <a:rect l="l" t="t" r="r" b="b"/>
            <a:pathLst>
              <a:path w="263525" h="2963545">
                <a:moveTo>
                  <a:pt x="262940" y="0"/>
                </a:moveTo>
                <a:lnTo>
                  <a:pt x="262940" y="2962948"/>
                </a:lnTo>
                <a:lnTo>
                  <a:pt x="0" y="296294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bk object 47"/>
          <p:cNvSpPr/>
          <p:nvPr/>
        </p:nvSpPr>
        <p:spPr>
          <a:xfrm>
            <a:off x="1214744" y="2657869"/>
            <a:ext cx="59765" cy="56717"/>
          </a:xfrm>
          <a:custGeom>
            <a:avLst/>
            <a:gdLst/>
            <a:ahLst/>
            <a:cxnLst/>
            <a:rect l="l" t="t" r="r" b="b"/>
            <a:pathLst>
              <a:path w="101600" h="83185">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8" name="bk object 48"/>
          <p:cNvSpPr/>
          <p:nvPr/>
        </p:nvSpPr>
        <p:spPr>
          <a:xfrm>
            <a:off x="2113351" y="1706446"/>
            <a:ext cx="130735" cy="1074161"/>
          </a:xfrm>
          <a:custGeom>
            <a:avLst/>
            <a:gdLst/>
            <a:ahLst/>
            <a:cxnLst/>
            <a:rect l="l" t="t" r="r" b="b"/>
            <a:pathLst>
              <a:path w="222250" h="1575435">
                <a:moveTo>
                  <a:pt x="0" y="1575333"/>
                </a:moveTo>
                <a:lnTo>
                  <a:pt x="0" y="0"/>
                </a:lnTo>
                <a:lnTo>
                  <a:pt x="22171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bk object 49"/>
          <p:cNvSpPr/>
          <p:nvPr/>
        </p:nvSpPr>
        <p:spPr>
          <a:xfrm>
            <a:off x="2226548" y="1678348"/>
            <a:ext cx="59765" cy="56717"/>
          </a:xfrm>
          <a:custGeom>
            <a:avLst/>
            <a:gdLst/>
            <a:ahLst/>
            <a:cxnLst/>
            <a:rect l="l" t="t" r="r" b="b"/>
            <a:pathLst>
              <a:path w="101600" h="83185">
                <a:moveTo>
                  <a:pt x="0" y="0"/>
                </a:moveTo>
                <a:lnTo>
                  <a:pt x="23977" y="41287"/>
                </a:lnTo>
                <a:lnTo>
                  <a:pt x="0" y="82588"/>
                </a:lnTo>
                <a:lnTo>
                  <a:pt x="101079" y="41287"/>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457200" y="274369"/>
            <a:ext cx="82296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89"/>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2"/>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405947997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bodyStyle>
    <p:other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endParaRPr lang="en-US" altLang="en-US"/>
          </a:p>
        </p:txBody>
      </p:sp>
      <p:sp>
        <p:nvSpPr>
          <p:cNvPr id="1027" name="Rectangle 3"/>
          <p:cNvSpPr>
            <a:spLocks noGrp="1" noChangeArrowheads="1"/>
          </p:cNvSpPr>
          <p:nvPr>
            <p:ph type="body" idx="1"/>
          </p:nvPr>
        </p:nvSpPr>
        <p:spPr bwMode="auto">
          <a:xfrm>
            <a:off x="609600" y="19050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a:defRPr/>
            </a:pPr>
            <a:r>
              <a:rPr lang="en-US" altLang="en-US">
                <a:solidFill>
                  <a:srgbClr val="000000"/>
                </a:solidFill>
                <a:latin typeface="Times New Roman" pitchFamily="18" charset="0"/>
              </a:rPr>
              <a:t>Bowie State University</a:t>
            </a:r>
          </a:p>
          <a:p>
            <a:pPr>
              <a:defRPr/>
            </a:pPr>
            <a:r>
              <a:rPr lang="en-US" altLang="en-US">
                <a:solidFill>
                  <a:srgbClr val="000000"/>
                </a:solidFill>
                <a:latin typeface="Times New Roman" pitchFamily="18" charset="0"/>
              </a:rPr>
              <a:t>Department of Computer Science</a:t>
            </a:r>
          </a:p>
        </p:txBody>
      </p:sp>
    </p:spTree>
    <p:extLst>
      <p:ext uri="{BB962C8B-B14F-4D97-AF65-F5344CB8AC3E}">
        <p14:creationId xmlns:p14="http://schemas.microsoft.com/office/powerpoint/2010/main" val="265020440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7"/>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63348" y="6356357"/>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solidFill>
                  <a:prstClr val="black">
                    <a:lumMod val="65000"/>
                    <a:lumOff val="35000"/>
                  </a:prstClr>
                </a:solidFill>
              </a:rPr>
              <a:pPr/>
              <a:t>9/10/19</a:t>
            </a:fld>
            <a:endParaRPr lang="en-US" dirty="0">
              <a:solidFill>
                <a:prstClr val="black">
                  <a:lumMod val="65000"/>
                  <a:lumOff val="35000"/>
                </a:prstClr>
              </a:solidFill>
            </a:endParaRPr>
          </a:p>
        </p:txBody>
      </p:sp>
      <p:sp>
        <p:nvSpPr>
          <p:cNvPr id="5" name="Footer Placeholder 4"/>
          <p:cNvSpPr>
            <a:spLocks noGrp="1"/>
          </p:cNvSpPr>
          <p:nvPr>
            <p:ph type="ftr" sz="quarter" idx="3"/>
          </p:nvPr>
        </p:nvSpPr>
        <p:spPr>
          <a:xfrm>
            <a:off x="659165" y="6356357"/>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a:solidFill>
                  <a:prstClr val="black">
                    <a:lumMod val="65000"/>
                    <a:lumOff val="35000"/>
                  </a:prstClr>
                </a:solidFill>
              </a:rPr>
              <a:t>Footer Text</a:t>
            </a:r>
            <a:endParaRPr lang="en-US" dirty="0">
              <a:solidFill>
                <a:prstClr val="black">
                  <a:lumMod val="65000"/>
                  <a:lumOff val="35000"/>
                </a:prstClr>
              </a:solidFill>
            </a:endParaRPr>
          </a:p>
        </p:txBody>
      </p:sp>
      <p:sp>
        <p:nvSpPr>
          <p:cNvPr id="6" name="Slide Number Placeholder 5"/>
          <p:cNvSpPr>
            <a:spLocks noGrp="1"/>
          </p:cNvSpPr>
          <p:nvPr>
            <p:ph type="sldNum" sz="quarter" idx="4"/>
          </p:nvPr>
        </p:nvSpPr>
        <p:spPr>
          <a:xfrm>
            <a:off x="8543278" y="6356357"/>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en-US" sz="1800">
              <a:solidFill>
                <a:prstClr val="white"/>
              </a:solidFill>
              <a:latin typeface="Palatino Linotype"/>
            </a:endParaRPr>
          </a:p>
        </p:txBody>
      </p:sp>
    </p:spTree>
    <p:extLst>
      <p:ext uri="{BB962C8B-B14F-4D97-AF65-F5344CB8AC3E}">
        <p14:creationId xmlns:p14="http://schemas.microsoft.com/office/powerpoint/2010/main" val="243598944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31" tIns="45666" rIns="91331" bIns="45666" rtlCol="0" anchor="ctr">
            <a:normAutofit/>
          </a:bodyPr>
          <a:lstStyle/>
          <a:p>
            <a:r>
              <a:rPr lang="en-US"/>
              <a:t>Click to edit Master title style</a:t>
            </a:r>
          </a:p>
        </p:txBody>
      </p:sp>
      <p:sp>
        <p:nvSpPr>
          <p:cNvPr id="3" name="Text Placeholder 2"/>
          <p:cNvSpPr>
            <a:spLocks noGrp="1"/>
          </p:cNvSpPr>
          <p:nvPr>
            <p:ph type="body" idx="1"/>
          </p:nvPr>
        </p:nvSpPr>
        <p:spPr>
          <a:xfrm>
            <a:off x="457200" y="1600220"/>
            <a:ext cx="8229600" cy="4525963"/>
          </a:xfrm>
          <a:prstGeom prst="rect">
            <a:avLst/>
          </a:prstGeom>
        </p:spPr>
        <p:txBody>
          <a:bodyPr vert="horz" lIns="91331" tIns="45666" rIns="91331" bIns="4566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60"/>
            <a:ext cx="2133600" cy="365126"/>
          </a:xfrm>
          <a:prstGeom prst="rect">
            <a:avLst/>
          </a:prstGeom>
        </p:spPr>
        <p:txBody>
          <a:bodyPr vert="horz" lIns="91331" tIns="45666" rIns="91331" bIns="45666" rtlCol="0" anchor="ctr"/>
          <a:lstStyle>
            <a:lvl1pPr algn="l">
              <a:defRPr sz="1200">
                <a:solidFill>
                  <a:schemeClr val="tx1">
                    <a:tint val="75000"/>
                  </a:schemeClr>
                </a:solidFill>
              </a:defRPr>
            </a:lvl1pPr>
          </a:lstStyle>
          <a:p>
            <a:fld id="{CA35F08E-084C-4F4A-8A0A-92F8326CFDC5}" type="datetime1">
              <a:rPr lang="en-US" smtClean="0"/>
              <a:pPr/>
              <a:t>9/10/19</a:t>
            </a:fld>
            <a:endParaRPr lang="en-US"/>
          </a:p>
        </p:txBody>
      </p:sp>
      <p:sp>
        <p:nvSpPr>
          <p:cNvPr id="5" name="Footer Placeholder 4"/>
          <p:cNvSpPr>
            <a:spLocks noGrp="1"/>
          </p:cNvSpPr>
          <p:nvPr>
            <p:ph type="ftr" sz="quarter" idx="3"/>
          </p:nvPr>
        </p:nvSpPr>
        <p:spPr>
          <a:xfrm>
            <a:off x="3124200" y="6356360"/>
            <a:ext cx="2895600" cy="365126"/>
          </a:xfrm>
          <a:prstGeom prst="rect">
            <a:avLst/>
          </a:prstGeom>
        </p:spPr>
        <p:txBody>
          <a:bodyPr vert="horz" lIns="91331" tIns="45666" rIns="91331" bIns="45666" rtlCol="0" anchor="ctr"/>
          <a:lstStyle>
            <a:lvl1pPr algn="ctr">
              <a:defRPr sz="1200">
                <a:solidFill>
                  <a:schemeClr val="tx1">
                    <a:tint val="75000"/>
                  </a:schemeClr>
                </a:solidFill>
              </a:defRPr>
            </a:lvl1pPr>
          </a:lstStyle>
          <a:p>
            <a:pPr>
              <a:defRPr/>
            </a:pPr>
            <a:r>
              <a:rPr lang="en-US" altLang="en-US"/>
              <a:t>CS3907-80/CSCI 6444-10: Big Data and Analytics</a:t>
            </a:r>
          </a:p>
        </p:txBody>
      </p:sp>
      <p:sp>
        <p:nvSpPr>
          <p:cNvPr id="6" name="Slide Number Placeholder 5"/>
          <p:cNvSpPr>
            <a:spLocks noGrp="1"/>
          </p:cNvSpPr>
          <p:nvPr>
            <p:ph type="sldNum" sz="quarter" idx="4"/>
          </p:nvPr>
        </p:nvSpPr>
        <p:spPr>
          <a:xfrm>
            <a:off x="6553200" y="6356360"/>
            <a:ext cx="2133600" cy="365126"/>
          </a:xfrm>
          <a:prstGeom prst="rect">
            <a:avLst/>
          </a:prstGeom>
        </p:spPr>
        <p:txBody>
          <a:bodyPr vert="horz" lIns="91331" tIns="45666" rIns="91331" bIns="45666" rtlCol="0" anchor="ctr"/>
          <a:lstStyle>
            <a:lvl1pPr algn="r">
              <a:defRPr sz="1200">
                <a:solidFill>
                  <a:schemeClr val="tx1">
                    <a:tint val="75000"/>
                  </a:schemeClr>
                </a:solidFill>
              </a:defRPr>
            </a:lvl1pPr>
          </a:lstStyle>
          <a:p>
            <a:fld id="{E5088559-6181-4A4A-8BF2-65021F630CA7}" type="slidenum">
              <a:rPr lang="en-US" smtClean="0"/>
              <a:pPr/>
              <a:t>‹#›</a:t>
            </a:fld>
            <a:endParaRPr lang="en-US"/>
          </a:p>
        </p:txBody>
      </p:sp>
    </p:spTree>
    <p:extLst>
      <p:ext uri="{BB962C8B-B14F-4D97-AF65-F5344CB8AC3E}">
        <p14:creationId xmlns:p14="http://schemas.microsoft.com/office/powerpoint/2010/main" val="2364607417"/>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hf hdr="0"/>
  <p:txStyles>
    <p:titleStyle>
      <a:lvl1pPr algn="ctr" defTabSz="456656" rtl="0" eaLnBrk="1" latinLnBrk="0" hangingPunct="1">
        <a:spcBef>
          <a:spcPct val="0"/>
        </a:spcBef>
        <a:buNone/>
        <a:defRPr sz="4400" kern="1200">
          <a:solidFill>
            <a:schemeClr val="tx1"/>
          </a:solidFill>
          <a:latin typeface="+mj-lt"/>
          <a:ea typeface="+mj-ea"/>
          <a:cs typeface="+mj-cs"/>
        </a:defRPr>
      </a:lvl1pPr>
    </p:titleStyle>
    <p:bodyStyle>
      <a:lvl1pPr marL="342491" indent="-342491" algn="l" defTabSz="456656" rtl="0" eaLnBrk="1" latinLnBrk="0" hangingPunct="1">
        <a:spcBef>
          <a:spcPct val="20000"/>
        </a:spcBef>
        <a:buFont typeface="Arial"/>
        <a:buChar char="•"/>
        <a:defRPr sz="3300" kern="1200">
          <a:solidFill>
            <a:schemeClr val="tx1"/>
          </a:solidFill>
          <a:latin typeface="+mn-lt"/>
          <a:ea typeface="+mn-ea"/>
          <a:cs typeface="+mn-cs"/>
        </a:defRPr>
      </a:lvl1pPr>
      <a:lvl2pPr marL="742062" indent="-285409" algn="l" defTabSz="456656" rtl="0" eaLnBrk="1" latinLnBrk="0" hangingPunct="1">
        <a:spcBef>
          <a:spcPct val="20000"/>
        </a:spcBef>
        <a:buFont typeface="Arial"/>
        <a:buChar char="–"/>
        <a:defRPr sz="2800" kern="1200">
          <a:solidFill>
            <a:schemeClr val="tx1"/>
          </a:solidFill>
          <a:latin typeface="+mn-lt"/>
          <a:ea typeface="+mn-ea"/>
          <a:cs typeface="+mn-cs"/>
        </a:defRPr>
      </a:lvl2pPr>
      <a:lvl3pPr marL="1141633" indent="-228328" algn="l" defTabSz="456656" rtl="0" eaLnBrk="1" latinLnBrk="0" hangingPunct="1">
        <a:spcBef>
          <a:spcPct val="20000"/>
        </a:spcBef>
        <a:buFont typeface="Arial"/>
        <a:buChar char="•"/>
        <a:defRPr sz="2300" kern="1200">
          <a:solidFill>
            <a:schemeClr val="tx1"/>
          </a:solidFill>
          <a:latin typeface="+mn-lt"/>
          <a:ea typeface="+mn-ea"/>
          <a:cs typeface="+mn-cs"/>
        </a:defRPr>
      </a:lvl3pPr>
      <a:lvl4pPr marL="1598285" indent="-228328" algn="l" defTabSz="456656" rtl="0" eaLnBrk="1" latinLnBrk="0" hangingPunct="1">
        <a:spcBef>
          <a:spcPct val="20000"/>
        </a:spcBef>
        <a:buFont typeface="Arial"/>
        <a:buChar char="–"/>
        <a:defRPr sz="2000" kern="1200">
          <a:solidFill>
            <a:schemeClr val="tx1"/>
          </a:solidFill>
          <a:latin typeface="+mn-lt"/>
          <a:ea typeface="+mn-ea"/>
          <a:cs typeface="+mn-cs"/>
        </a:defRPr>
      </a:lvl4pPr>
      <a:lvl5pPr marL="2054933" indent="-228328" algn="l" defTabSz="456656" rtl="0" eaLnBrk="1" latinLnBrk="0" hangingPunct="1">
        <a:spcBef>
          <a:spcPct val="20000"/>
        </a:spcBef>
        <a:buFont typeface="Arial"/>
        <a:buChar char="»"/>
        <a:defRPr sz="2000" kern="1200">
          <a:solidFill>
            <a:schemeClr val="tx1"/>
          </a:solidFill>
          <a:latin typeface="+mn-lt"/>
          <a:ea typeface="+mn-ea"/>
          <a:cs typeface="+mn-cs"/>
        </a:defRPr>
      </a:lvl5pPr>
      <a:lvl6pPr marL="2511589" indent="-228328" algn="l" defTabSz="456656" rtl="0" eaLnBrk="1" latinLnBrk="0" hangingPunct="1">
        <a:spcBef>
          <a:spcPct val="20000"/>
        </a:spcBef>
        <a:buFont typeface="Arial"/>
        <a:buChar char="•"/>
        <a:defRPr sz="2000" kern="1200">
          <a:solidFill>
            <a:schemeClr val="tx1"/>
          </a:solidFill>
          <a:latin typeface="+mn-lt"/>
          <a:ea typeface="+mn-ea"/>
          <a:cs typeface="+mn-cs"/>
        </a:defRPr>
      </a:lvl6pPr>
      <a:lvl7pPr marL="2968244" indent="-228328" algn="l" defTabSz="456656" rtl="0" eaLnBrk="1" latinLnBrk="0" hangingPunct="1">
        <a:spcBef>
          <a:spcPct val="20000"/>
        </a:spcBef>
        <a:buFont typeface="Arial"/>
        <a:buChar char="•"/>
        <a:defRPr sz="2000" kern="1200">
          <a:solidFill>
            <a:schemeClr val="tx1"/>
          </a:solidFill>
          <a:latin typeface="+mn-lt"/>
          <a:ea typeface="+mn-ea"/>
          <a:cs typeface="+mn-cs"/>
        </a:defRPr>
      </a:lvl7pPr>
      <a:lvl8pPr marL="3424896" indent="-228328" algn="l" defTabSz="456656" rtl="0" eaLnBrk="1" latinLnBrk="0" hangingPunct="1">
        <a:spcBef>
          <a:spcPct val="20000"/>
        </a:spcBef>
        <a:buFont typeface="Arial"/>
        <a:buChar char="•"/>
        <a:defRPr sz="2000" kern="1200">
          <a:solidFill>
            <a:schemeClr val="tx1"/>
          </a:solidFill>
          <a:latin typeface="+mn-lt"/>
          <a:ea typeface="+mn-ea"/>
          <a:cs typeface="+mn-cs"/>
        </a:defRPr>
      </a:lvl8pPr>
      <a:lvl9pPr marL="3881547" indent="-228328" algn="l" defTabSz="45665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56" rtl="0" eaLnBrk="1" latinLnBrk="0" hangingPunct="1">
        <a:defRPr sz="1800" kern="1200">
          <a:solidFill>
            <a:schemeClr val="tx1"/>
          </a:solidFill>
          <a:latin typeface="+mn-lt"/>
          <a:ea typeface="+mn-ea"/>
          <a:cs typeface="+mn-cs"/>
        </a:defRPr>
      </a:lvl1pPr>
      <a:lvl2pPr marL="456656" algn="l" defTabSz="456656" rtl="0" eaLnBrk="1" latinLnBrk="0" hangingPunct="1">
        <a:defRPr sz="1800" kern="1200">
          <a:solidFill>
            <a:schemeClr val="tx1"/>
          </a:solidFill>
          <a:latin typeface="+mn-lt"/>
          <a:ea typeface="+mn-ea"/>
          <a:cs typeface="+mn-cs"/>
        </a:defRPr>
      </a:lvl2pPr>
      <a:lvl3pPr marL="913304" algn="l" defTabSz="456656" rtl="0" eaLnBrk="1" latinLnBrk="0" hangingPunct="1">
        <a:defRPr sz="1800" kern="1200">
          <a:solidFill>
            <a:schemeClr val="tx1"/>
          </a:solidFill>
          <a:latin typeface="+mn-lt"/>
          <a:ea typeface="+mn-ea"/>
          <a:cs typeface="+mn-cs"/>
        </a:defRPr>
      </a:lvl3pPr>
      <a:lvl4pPr marL="1369959" algn="l" defTabSz="456656" rtl="0" eaLnBrk="1" latinLnBrk="0" hangingPunct="1">
        <a:defRPr sz="1800" kern="1200">
          <a:solidFill>
            <a:schemeClr val="tx1"/>
          </a:solidFill>
          <a:latin typeface="+mn-lt"/>
          <a:ea typeface="+mn-ea"/>
          <a:cs typeface="+mn-cs"/>
        </a:defRPr>
      </a:lvl4pPr>
      <a:lvl5pPr marL="1826611" algn="l" defTabSz="456656" rtl="0" eaLnBrk="1" latinLnBrk="0" hangingPunct="1">
        <a:defRPr sz="1800" kern="1200">
          <a:solidFill>
            <a:schemeClr val="tx1"/>
          </a:solidFill>
          <a:latin typeface="+mn-lt"/>
          <a:ea typeface="+mn-ea"/>
          <a:cs typeface="+mn-cs"/>
        </a:defRPr>
      </a:lvl5pPr>
      <a:lvl6pPr marL="2283264" algn="l" defTabSz="456656" rtl="0" eaLnBrk="1" latinLnBrk="0" hangingPunct="1">
        <a:defRPr sz="1800" kern="1200">
          <a:solidFill>
            <a:schemeClr val="tx1"/>
          </a:solidFill>
          <a:latin typeface="+mn-lt"/>
          <a:ea typeface="+mn-ea"/>
          <a:cs typeface="+mn-cs"/>
        </a:defRPr>
      </a:lvl6pPr>
      <a:lvl7pPr marL="2739916" algn="l" defTabSz="456656" rtl="0" eaLnBrk="1" latinLnBrk="0" hangingPunct="1">
        <a:defRPr sz="1800" kern="1200">
          <a:solidFill>
            <a:schemeClr val="tx1"/>
          </a:solidFill>
          <a:latin typeface="+mn-lt"/>
          <a:ea typeface="+mn-ea"/>
          <a:cs typeface="+mn-cs"/>
        </a:defRPr>
      </a:lvl7pPr>
      <a:lvl8pPr marL="3196570" algn="l" defTabSz="456656" rtl="0" eaLnBrk="1" latinLnBrk="0" hangingPunct="1">
        <a:defRPr sz="1800" kern="1200">
          <a:solidFill>
            <a:schemeClr val="tx1"/>
          </a:solidFill>
          <a:latin typeface="+mn-lt"/>
          <a:ea typeface="+mn-ea"/>
          <a:cs typeface="+mn-cs"/>
        </a:defRPr>
      </a:lvl8pPr>
      <a:lvl9pPr marL="3653222" algn="l" defTabSz="45665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080702" y="2908919"/>
            <a:ext cx="986865" cy="358053"/>
          </a:xfrm>
          <a:custGeom>
            <a:avLst/>
            <a:gdLst/>
            <a:ahLst/>
            <a:cxnLst/>
            <a:rect l="l" t="t" r="r" b="b"/>
            <a:pathLst>
              <a:path w="1677670" h="525145">
                <a:moveTo>
                  <a:pt x="0" y="0"/>
                </a:moveTo>
                <a:lnTo>
                  <a:pt x="1677619" y="524751"/>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4228222" y="1842599"/>
            <a:ext cx="1092199" cy="1491528"/>
          </a:xfrm>
          <a:custGeom>
            <a:avLst/>
            <a:gdLst/>
            <a:ahLst/>
            <a:cxnLst/>
            <a:rect l="l" t="t" r="r" b="b"/>
            <a:pathLst>
              <a:path w="1856740" h="2187575">
                <a:moveTo>
                  <a:pt x="0" y="0"/>
                </a:moveTo>
                <a:lnTo>
                  <a:pt x="1856143" y="2187359"/>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5207819" y="1095009"/>
            <a:ext cx="226359" cy="2172999"/>
          </a:xfrm>
          <a:custGeom>
            <a:avLst/>
            <a:gdLst/>
            <a:ahLst/>
            <a:cxnLst/>
            <a:rect l="l" t="t" r="r" b="b"/>
            <a:pathLst>
              <a:path w="384809" h="3187065">
                <a:moveTo>
                  <a:pt x="0" y="0"/>
                </a:moveTo>
                <a:lnTo>
                  <a:pt x="384581" y="3186785"/>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19" name="bk object 19"/>
          <p:cNvSpPr/>
          <p:nvPr/>
        </p:nvSpPr>
        <p:spPr>
          <a:xfrm>
            <a:off x="6116921" y="3609805"/>
            <a:ext cx="1413435" cy="939078"/>
          </a:xfrm>
          <a:custGeom>
            <a:avLst/>
            <a:gdLst/>
            <a:ahLst/>
            <a:cxnLst/>
            <a:rect l="l" t="t" r="r" b="b"/>
            <a:pathLst>
              <a:path w="2402840" h="1377315">
                <a:moveTo>
                  <a:pt x="2402840" y="1377238"/>
                </a:moveTo>
                <a:lnTo>
                  <a:pt x="0" y="0"/>
                </a:lnTo>
              </a:path>
            </a:pathLst>
          </a:custGeom>
          <a:ln w="380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4965775" y="3697987"/>
            <a:ext cx="278653" cy="1825769"/>
          </a:xfrm>
          <a:custGeom>
            <a:avLst/>
            <a:gdLst/>
            <a:ahLst/>
            <a:cxnLst/>
            <a:rect l="l" t="t" r="r" b="b"/>
            <a:pathLst>
              <a:path w="473709" h="2677795">
                <a:moveTo>
                  <a:pt x="0" y="2677693"/>
                </a:moveTo>
                <a:lnTo>
                  <a:pt x="473570"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1" name="bk object 21"/>
          <p:cNvSpPr/>
          <p:nvPr/>
        </p:nvSpPr>
        <p:spPr>
          <a:xfrm>
            <a:off x="3238752" y="3654471"/>
            <a:ext cx="1828425" cy="1669906"/>
          </a:xfrm>
          <a:custGeom>
            <a:avLst/>
            <a:gdLst/>
            <a:ahLst/>
            <a:cxnLst/>
            <a:rect l="l" t="t" r="r" b="b"/>
            <a:pathLst>
              <a:path w="3108325" h="2449195">
                <a:moveTo>
                  <a:pt x="0" y="2448814"/>
                </a:moveTo>
                <a:lnTo>
                  <a:pt x="3108274"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2318233" y="3495150"/>
            <a:ext cx="2428688" cy="638608"/>
          </a:xfrm>
          <a:custGeom>
            <a:avLst/>
            <a:gdLst/>
            <a:ahLst/>
            <a:cxnLst/>
            <a:rect l="l" t="t" r="r" b="b"/>
            <a:pathLst>
              <a:path w="4128770" h="936625">
                <a:moveTo>
                  <a:pt x="0" y="936040"/>
                </a:moveTo>
                <a:lnTo>
                  <a:pt x="4128528" y="0"/>
                </a:lnTo>
              </a:path>
            </a:pathLst>
          </a:custGeom>
          <a:ln w="381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4403348" y="3254950"/>
            <a:ext cx="1837765" cy="497898"/>
          </a:xfrm>
          <a:custGeom>
            <a:avLst/>
            <a:gdLst/>
            <a:ahLst/>
            <a:cxnLst/>
            <a:rect l="l" t="t" r="r" b="b"/>
            <a:pathLst>
              <a:path w="3124200" h="730250">
                <a:moveTo>
                  <a:pt x="3013075" y="0"/>
                </a:moveTo>
                <a:lnTo>
                  <a:pt x="111099" y="0"/>
                </a:lnTo>
                <a:lnTo>
                  <a:pt x="46870" y="1735"/>
                </a:lnTo>
                <a:lnTo>
                  <a:pt x="13887" y="13887"/>
                </a:lnTo>
                <a:lnTo>
                  <a:pt x="1735" y="46870"/>
                </a:lnTo>
                <a:lnTo>
                  <a:pt x="0" y="111099"/>
                </a:lnTo>
                <a:lnTo>
                  <a:pt x="0" y="618896"/>
                </a:lnTo>
                <a:lnTo>
                  <a:pt x="1735" y="683125"/>
                </a:lnTo>
                <a:lnTo>
                  <a:pt x="13887" y="716108"/>
                </a:lnTo>
                <a:lnTo>
                  <a:pt x="46870" y="728260"/>
                </a:lnTo>
                <a:lnTo>
                  <a:pt x="111099" y="729996"/>
                </a:lnTo>
                <a:lnTo>
                  <a:pt x="3013075" y="729996"/>
                </a:lnTo>
                <a:lnTo>
                  <a:pt x="3077304" y="728260"/>
                </a:lnTo>
                <a:lnTo>
                  <a:pt x="3110287" y="716108"/>
                </a:lnTo>
                <a:lnTo>
                  <a:pt x="3122438" y="683125"/>
                </a:lnTo>
                <a:lnTo>
                  <a:pt x="3124174" y="618896"/>
                </a:lnTo>
                <a:lnTo>
                  <a:pt x="3124174" y="111099"/>
                </a:lnTo>
                <a:lnTo>
                  <a:pt x="3122438" y="46870"/>
                </a:lnTo>
                <a:lnTo>
                  <a:pt x="3110287" y="13887"/>
                </a:lnTo>
                <a:lnTo>
                  <a:pt x="3077304" y="1735"/>
                </a:lnTo>
                <a:lnTo>
                  <a:pt x="3013075" y="0"/>
                </a:lnTo>
                <a:close/>
              </a:path>
            </a:pathLst>
          </a:custGeom>
          <a:solidFill>
            <a:srgbClr val="B1BA1C"/>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457200" y="274367"/>
            <a:ext cx="82296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457200" y="1577387"/>
            <a:ext cx="82296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2"/>
            <a:ext cx="2926080" cy="184666"/>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457200" y="6377942"/>
            <a:ext cx="2103120" cy="184666"/>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9/10/19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6583680" y="6377942"/>
            <a:ext cx="2103120" cy="184666"/>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94840416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bodyStyle>
    <p:otherStyle>
      <a:lvl1pPr marL="0" eaLnBrk="1" hangingPunct="1">
        <a:defRPr>
          <a:latin typeface="+mn-lt"/>
          <a:ea typeface="+mn-ea"/>
          <a:cs typeface="+mn-cs"/>
        </a:defRPr>
      </a:lvl1pPr>
      <a:lvl2pPr marL="285253" eaLnBrk="1" hangingPunct="1">
        <a:defRPr>
          <a:latin typeface="+mn-lt"/>
          <a:ea typeface="+mn-ea"/>
          <a:cs typeface="+mn-cs"/>
        </a:defRPr>
      </a:lvl2pPr>
      <a:lvl3pPr marL="570508" eaLnBrk="1" hangingPunct="1">
        <a:defRPr>
          <a:latin typeface="+mn-lt"/>
          <a:ea typeface="+mn-ea"/>
          <a:cs typeface="+mn-cs"/>
        </a:defRPr>
      </a:lvl3pPr>
      <a:lvl4pPr marL="855756" eaLnBrk="1" hangingPunct="1">
        <a:defRPr>
          <a:latin typeface="+mn-lt"/>
          <a:ea typeface="+mn-ea"/>
          <a:cs typeface="+mn-cs"/>
        </a:defRPr>
      </a:lvl4pPr>
      <a:lvl5pPr marL="1141013" eaLnBrk="1" hangingPunct="1">
        <a:defRPr>
          <a:latin typeface="+mn-lt"/>
          <a:ea typeface="+mn-ea"/>
          <a:cs typeface="+mn-cs"/>
        </a:defRPr>
      </a:lvl5pPr>
      <a:lvl6pPr marL="1426266" eaLnBrk="1" hangingPunct="1">
        <a:defRPr>
          <a:latin typeface="+mn-lt"/>
          <a:ea typeface="+mn-ea"/>
          <a:cs typeface="+mn-cs"/>
        </a:defRPr>
      </a:lvl6pPr>
      <a:lvl7pPr marL="1711515" eaLnBrk="1" hangingPunct="1">
        <a:defRPr>
          <a:latin typeface="+mn-lt"/>
          <a:ea typeface="+mn-ea"/>
          <a:cs typeface="+mn-cs"/>
        </a:defRPr>
      </a:lvl7pPr>
      <a:lvl8pPr marL="1996768" eaLnBrk="1" hangingPunct="1">
        <a:defRPr>
          <a:latin typeface="+mn-lt"/>
          <a:ea typeface="+mn-ea"/>
          <a:cs typeface="+mn-cs"/>
        </a:defRPr>
      </a:lvl8pPr>
      <a:lvl9pPr marL="2282022"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sharve@email.gw.edu"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295400" y="4495800"/>
            <a:ext cx="6400800" cy="1752600"/>
          </a:xfrm>
        </p:spPr>
        <p:txBody>
          <a:bodyPr>
            <a:normAutofit/>
          </a:bodyPr>
          <a:lstStyle/>
          <a:p>
            <a:r>
              <a:rPr lang="en-US" sz="2000" dirty="0">
                <a:solidFill>
                  <a:schemeClr val="bg2">
                    <a:lumMod val="50000"/>
                  </a:schemeClr>
                </a:solidFill>
              </a:rPr>
              <a:t>Benjamin Harvey</a:t>
            </a:r>
          </a:p>
          <a:p>
            <a:r>
              <a:rPr lang="en-US" sz="2000" dirty="0">
                <a:solidFill>
                  <a:schemeClr val="bg2">
                    <a:lumMod val="50000"/>
                  </a:schemeClr>
                </a:solidFill>
              </a:rPr>
              <a:t>The George Washington University</a:t>
            </a:r>
          </a:p>
          <a:p>
            <a:r>
              <a:rPr lang="en-US" sz="2000" dirty="0">
                <a:solidFill>
                  <a:schemeClr val="bg2">
                    <a:lumMod val="50000"/>
                  </a:schemeClr>
                </a:solidFill>
              </a:rPr>
              <a:t>E-mail: </a:t>
            </a:r>
            <a:r>
              <a:rPr lang="en-US" sz="2000" dirty="0" err="1">
                <a:solidFill>
                  <a:schemeClr val="bg2">
                    <a:lumMod val="50000"/>
                  </a:schemeClr>
                </a:solidFill>
                <a:hlinkClick r:id="rId2"/>
              </a:rPr>
              <a:t>bsharve@email.gw.edu</a:t>
            </a:r>
            <a:endParaRPr lang="en-US" sz="2000" dirty="0">
              <a:solidFill>
                <a:schemeClr val="bg2">
                  <a:lumMod val="50000"/>
                </a:schemeClr>
              </a:solidFill>
            </a:endParaRPr>
          </a:p>
          <a:p>
            <a:endParaRPr lang="en-US" dirty="0"/>
          </a:p>
        </p:txBody>
      </p:sp>
      <p:sp>
        <p:nvSpPr>
          <p:cNvPr id="2" name="Title 1"/>
          <p:cNvSpPr>
            <a:spLocks noGrp="1"/>
          </p:cNvSpPr>
          <p:nvPr>
            <p:ph type="ctrTitle"/>
          </p:nvPr>
        </p:nvSpPr>
        <p:spPr/>
        <p:txBody>
          <a:bodyPr>
            <a:normAutofit fontScale="90000"/>
          </a:bodyPr>
          <a:lstStyle/>
          <a:p>
            <a:r>
              <a:rPr lang="en-US" dirty="0"/>
              <a:t>Lecture 2: </a:t>
            </a:r>
            <a:br>
              <a:rPr lang="en-US" dirty="0"/>
            </a:br>
            <a:r>
              <a:rPr lang="en-US" sz="3600" dirty="0"/>
              <a:t>Data Science Process and </a:t>
            </a:r>
            <a:br>
              <a:rPr lang="en-US" sz="3600" dirty="0"/>
            </a:br>
            <a:r>
              <a:rPr lang="en-US" sz="3600" dirty="0"/>
              <a:t>Data Analytics Life Cycle</a:t>
            </a:r>
            <a:br>
              <a:rPr lang="en-US" sz="3600" dirty="0"/>
            </a:br>
            <a:endParaRPr lang="en-US" sz="3600" dirty="0"/>
          </a:p>
        </p:txBody>
      </p:sp>
    </p:spTree>
    <p:extLst>
      <p:ext uri="{BB962C8B-B14F-4D97-AF65-F5344CB8AC3E}">
        <p14:creationId xmlns:p14="http://schemas.microsoft.com/office/powerpoint/2010/main" val="3377145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a:xfrm>
            <a:off x="457200" y="1371600"/>
            <a:ext cx="8229600" cy="2667000"/>
          </a:xfrm>
        </p:spPr>
        <p:txBody>
          <a:bodyPr>
            <a:normAutofit fontScale="77500" lnSpcReduction="20000"/>
          </a:bodyPr>
          <a:lstStyle/>
          <a:p>
            <a:r>
              <a:rPr lang="en-US" dirty="0"/>
              <a:t>Some of the components of Big Data solutions lack the robustness of traditional enterprise solution environments when it comes to access control and data security. </a:t>
            </a:r>
          </a:p>
          <a:p>
            <a:r>
              <a:rPr lang="en-US" dirty="0"/>
              <a:t>Securing Big Data involves ensuring that the data networks and repositories are sufficiently secured via  authentication and authorization mechanisms (also based upon job role). E.g. SQL injection</a:t>
            </a:r>
          </a:p>
          <a:p>
            <a:endParaRPr lang="en-US" dirty="0"/>
          </a:p>
        </p:txBody>
      </p:sp>
      <p:sp>
        <p:nvSpPr>
          <p:cNvPr id="4" name="object 2"/>
          <p:cNvSpPr/>
          <p:nvPr/>
        </p:nvSpPr>
        <p:spPr>
          <a:xfrm>
            <a:off x="1454376" y="3638740"/>
            <a:ext cx="6225109" cy="2304860"/>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369066" y="6031468"/>
            <a:ext cx="8317734" cy="369332"/>
          </a:xfrm>
          <a:prstGeom prst="rect">
            <a:avLst/>
          </a:prstGeom>
        </p:spPr>
        <p:txBody>
          <a:bodyPr wrap="square">
            <a:spAutoFit/>
          </a:bodyPr>
          <a:lstStyle/>
          <a:p>
            <a:pPr marL="622300">
              <a:lnSpc>
                <a:spcPct val="100000"/>
              </a:lnSpc>
              <a:spcBef>
                <a:spcPts val="90"/>
              </a:spcBef>
            </a:pPr>
            <a:r>
              <a:rPr lang="en-US" b="1" spc="-15" dirty="0">
                <a:latin typeface="Times New Roman"/>
                <a:cs typeface="Times New Roman"/>
              </a:rPr>
              <a:t>Figure </a:t>
            </a:r>
            <a:r>
              <a:rPr lang="en-US" b="1" spc="-5" dirty="0">
                <a:latin typeface="Times New Roman"/>
                <a:cs typeface="Times New Roman"/>
              </a:rPr>
              <a:t>3.2 </a:t>
            </a:r>
            <a:r>
              <a:rPr lang="en-US" spc="-10" dirty="0" err="1">
                <a:latin typeface="Times New Roman"/>
                <a:cs typeface="Times New Roman"/>
              </a:rPr>
              <a:t>NoSQL</a:t>
            </a:r>
            <a:r>
              <a:rPr lang="en-US" spc="-10" dirty="0">
                <a:latin typeface="Times New Roman"/>
                <a:cs typeface="Times New Roman"/>
              </a:rPr>
              <a:t> databases can </a:t>
            </a:r>
            <a:r>
              <a:rPr lang="en-US" spc="-5" dirty="0">
                <a:latin typeface="Times New Roman"/>
                <a:cs typeface="Times New Roman"/>
              </a:rPr>
              <a:t>be </a:t>
            </a:r>
            <a:r>
              <a:rPr lang="en-US" spc="-10" dirty="0">
                <a:latin typeface="Times New Roman"/>
                <a:cs typeface="Times New Roman"/>
              </a:rPr>
              <a:t>susceptible to network-based</a:t>
            </a:r>
            <a:r>
              <a:rPr lang="en-US" spc="100" dirty="0">
                <a:latin typeface="Times New Roman"/>
                <a:cs typeface="Times New Roman"/>
              </a:rPr>
              <a:t> </a:t>
            </a:r>
            <a:r>
              <a:rPr lang="en-US" spc="-10" dirty="0">
                <a:latin typeface="Times New Roman"/>
                <a:cs typeface="Times New Roman"/>
              </a:rPr>
              <a:t>attacks.</a:t>
            </a:r>
            <a:endParaRPr lang="en-US" dirty="0">
              <a:latin typeface="Times New Roman"/>
              <a:cs typeface="Times New Roman"/>
            </a:endParaRPr>
          </a:p>
        </p:txBody>
      </p:sp>
    </p:spTree>
    <p:extLst>
      <p:ext uri="{BB962C8B-B14F-4D97-AF65-F5344CB8AC3E}">
        <p14:creationId xmlns:p14="http://schemas.microsoft.com/office/powerpoint/2010/main" val="2752117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 - </a:t>
            </a:r>
            <a:r>
              <a:rPr lang="en-US" dirty="0" err="1"/>
              <a:t>Accumulo</a:t>
            </a:r>
            <a:endParaRPr lang="en-US" dirty="0"/>
          </a:p>
        </p:txBody>
      </p:sp>
      <p:pic>
        <p:nvPicPr>
          <p:cNvPr id="4" name="Content Placeholder 3" descr="accumulo.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3336" b="13336"/>
          <a:stretch/>
        </p:blipFill>
        <p:spPr/>
      </p:pic>
      <p:sp>
        <p:nvSpPr>
          <p:cNvPr id="5" name="Can 4"/>
          <p:cNvSpPr/>
          <p:nvPr/>
        </p:nvSpPr>
        <p:spPr>
          <a:xfrm>
            <a:off x="3302493" y="4527612"/>
            <a:ext cx="2104008" cy="480874"/>
          </a:xfrm>
          <a:prstGeom prst="can">
            <a:avLst>
              <a:gd name="adj" fmla="val 153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Security Layer</a:t>
            </a:r>
          </a:p>
        </p:txBody>
      </p:sp>
      <p:sp>
        <p:nvSpPr>
          <p:cNvPr id="6" name="Rounded Rectangle 5"/>
          <p:cNvSpPr/>
          <p:nvPr/>
        </p:nvSpPr>
        <p:spPr>
          <a:xfrm>
            <a:off x="685800" y="5181600"/>
            <a:ext cx="19050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SOTF/Formatted Data</a:t>
            </a:r>
          </a:p>
        </p:txBody>
      </p:sp>
      <p:sp>
        <p:nvSpPr>
          <p:cNvPr id="7" name="Rounded Rectangle 6"/>
          <p:cNvSpPr/>
          <p:nvPr/>
        </p:nvSpPr>
        <p:spPr>
          <a:xfrm>
            <a:off x="2463552" y="2819400"/>
            <a:ext cx="4165848" cy="6976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Processing and Analytics</a:t>
            </a:r>
          </a:p>
        </p:txBody>
      </p:sp>
      <p:pic>
        <p:nvPicPr>
          <p:cNvPr id="1026" name="Picture 2" descr="https://encrypted-tbn0.gstatic.com/images?q=tbn:ANd9GcS-jefV6S0kL2x7QvDwHnJ4t9QZ1G28zvHel91snkXcfa91I8EEdrhj57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24" y="5277775"/>
            <a:ext cx="1958218" cy="49894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Apache Accumu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705420" y="5048180"/>
            <a:ext cx="1546289" cy="4415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80429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2772635" y="99153"/>
            <a:ext cx="6371367" cy="6125378"/>
          </a:xfrm>
          <a:prstGeom prst="rect">
            <a:avLst/>
          </a:prstGeom>
          <a:blipFill>
            <a:blip r:embed="rId2" cstate="print"/>
            <a:stretch>
              <a:fillRect/>
            </a:stretch>
          </a:blipFill>
        </p:spPr>
        <p:txBody>
          <a:bodyPr wrap="square" lIns="0" tIns="0" rIns="0" bIns="0" rtlCol="0"/>
          <a:lstStyle/>
          <a:p>
            <a:endParaRPr/>
          </a:p>
        </p:txBody>
      </p:sp>
      <p:sp>
        <p:nvSpPr>
          <p:cNvPr id="2" name="Title 1"/>
          <p:cNvSpPr>
            <a:spLocks noGrp="1"/>
          </p:cNvSpPr>
          <p:nvPr>
            <p:ph type="title"/>
          </p:nvPr>
        </p:nvSpPr>
        <p:spPr>
          <a:xfrm>
            <a:off x="152400" y="-12700"/>
            <a:ext cx="7315200" cy="1143000"/>
          </a:xfrm>
        </p:spPr>
        <p:txBody>
          <a:bodyPr>
            <a:normAutofit/>
          </a:bodyPr>
          <a:lstStyle/>
          <a:p>
            <a:pPr algn="l"/>
            <a:r>
              <a:rPr lang="en-US" sz="3200" dirty="0"/>
              <a:t>Adoption and Planning</a:t>
            </a:r>
          </a:p>
        </p:txBody>
      </p:sp>
      <p:sp>
        <p:nvSpPr>
          <p:cNvPr id="3" name="Content Placeholder 2"/>
          <p:cNvSpPr>
            <a:spLocks noGrp="1"/>
          </p:cNvSpPr>
          <p:nvPr>
            <p:ph idx="1"/>
          </p:nvPr>
        </p:nvSpPr>
        <p:spPr>
          <a:xfrm>
            <a:off x="381000" y="2133600"/>
            <a:ext cx="3276600" cy="4525963"/>
          </a:xfrm>
        </p:spPr>
        <p:txBody>
          <a:bodyPr>
            <a:normAutofit fontScale="85000" lnSpcReduction="20000"/>
          </a:bodyPr>
          <a:lstStyle/>
          <a:p>
            <a:pPr marL="0" indent="0">
              <a:buNone/>
            </a:pPr>
            <a:r>
              <a:rPr lang="en-US" dirty="0"/>
              <a:t>Provenance</a:t>
            </a:r>
          </a:p>
          <a:p>
            <a:r>
              <a:rPr lang="en-US" dirty="0"/>
              <a:t>Provenance refers to information about the source of the data and how it has been  processed. </a:t>
            </a:r>
          </a:p>
          <a:p>
            <a:r>
              <a:rPr lang="en-US" dirty="0"/>
              <a:t>Two aspects of provenance include:</a:t>
            </a:r>
          </a:p>
          <a:p>
            <a:pPr lvl="1"/>
            <a:r>
              <a:rPr lang="en-US" dirty="0"/>
              <a:t>Data Tracking and Tagging</a:t>
            </a:r>
          </a:p>
        </p:txBody>
      </p:sp>
      <p:pic>
        <p:nvPicPr>
          <p:cNvPr id="6" name="Picture 5"/>
          <p:cNvPicPr>
            <a:picLocks noChangeAspect="1"/>
          </p:cNvPicPr>
          <p:nvPr/>
        </p:nvPicPr>
        <p:blipFill>
          <a:blip r:embed="rId3"/>
          <a:stretch>
            <a:fillRect/>
          </a:stretch>
        </p:blipFill>
        <p:spPr>
          <a:xfrm>
            <a:off x="6107027" y="0"/>
            <a:ext cx="659752" cy="377636"/>
          </a:xfrm>
          <a:prstGeom prst="rect">
            <a:avLst/>
          </a:prstGeom>
        </p:spPr>
      </p:pic>
      <p:pic>
        <p:nvPicPr>
          <p:cNvPr id="7" name="Picture 6"/>
          <p:cNvPicPr>
            <a:picLocks noChangeAspect="1"/>
          </p:cNvPicPr>
          <p:nvPr/>
        </p:nvPicPr>
        <p:blipFill>
          <a:blip r:embed="rId3"/>
          <a:stretch>
            <a:fillRect/>
          </a:stretch>
        </p:blipFill>
        <p:spPr>
          <a:xfrm>
            <a:off x="8340303" y="1667115"/>
            <a:ext cx="659752" cy="377636"/>
          </a:xfrm>
          <a:prstGeom prst="rect">
            <a:avLst/>
          </a:prstGeom>
        </p:spPr>
      </p:pic>
      <p:pic>
        <p:nvPicPr>
          <p:cNvPr id="8" name="Picture 7"/>
          <p:cNvPicPr>
            <a:picLocks noChangeAspect="1"/>
          </p:cNvPicPr>
          <p:nvPr/>
        </p:nvPicPr>
        <p:blipFill>
          <a:blip r:embed="rId3"/>
          <a:stretch>
            <a:fillRect/>
          </a:stretch>
        </p:blipFill>
        <p:spPr>
          <a:xfrm>
            <a:off x="8492703" y="4190937"/>
            <a:ext cx="659752" cy="377636"/>
          </a:xfrm>
          <a:prstGeom prst="rect">
            <a:avLst/>
          </a:prstGeom>
        </p:spPr>
      </p:pic>
    </p:spTree>
    <p:extLst>
      <p:ext uri="{BB962C8B-B14F-4D97-AF65-F5344CB8AC3E}">
        <p14:creationId xmlns:p14="http://schemas.microsoft.com/office/powerpoint/2010/main" val="2790464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Planning Considerations</a:t>
            </a:r>
          </a:p>
        </p:txBody>
      </p:sp>
      <p:sp>
        <p:nvSpPr>
          <p:cNvPr id="3" name="Content Placeholder 2"/>
          <p:cNvSpPr>
            <a:spLocks noGrp="1"/>
          </p:cNvSpPr>
          <p:nvPr>
            <p:ph idx="1"/>
          </p:nvPr>
        </p:nvSpPr>
        <p:spPr>
          <a:xfrm>
            <a:off x="457200" y="1371601"/>
            <a:ext cx="8229600" cy="3276600"/>
          </a:xfrm>
        </p:spPr>
        <p:txBody>
          <a:bodyPr>
            <a:normAutofit fontScale="70000" lnSpcReduction="20000"/>
          </a:bodyPr>
          <a:lstStyle/>
          <a:p>
            <a:r>
              <a:rPr lang="en-US" dirty="0"/>
              <a:t>Limited Real-time Support</a:t>
            </a:r>
          </a:p>
          <a:p>
            <a:pPr lvl="1"/>
            <a:r>
              <a:rPr lang="en-US" dirty="0"/>
              <a:t>Dashboards and other applications that require streaming data and alerts often demand real-time or near-real-time data transmissions. </a:t>
            </a:r>
          </a:p>
          <a:p>
            <a:pPr lvl="1"/>
            <a:r>
              <a:rPr lang="en-US" dirty="0"/>
              <a:t>Many open source Big Data solutions and tools are batch-oriented; however, there is a new generation of real-time capable open  source tools that have support for streaming data analysis. </a:t>
            </a:r>
          </a:p>
          <a:p>
            <a:r>
              <a:rPr lang="en-US" dirty="0"/>
              <a:t>Distinct Performance Challenges</a:t>
            </a:r>
          </a:p>
          <a:p>
            <a:pPr lvl="1"/>
            <a:r>
              <a:rPr lang="en-US" dirty="0"/>
              <a:t>Due to the volumes and temperatures of data, some Big Data solutions are required to process data in real-time and performance is often a concern. </a:t>
            </a:r>
          </a:p>
          <a:p>
            <a:endParaRPr lang="en-US" dirty="0"/>
          </a:p>
        </p:txBody>
      </p:sp>
      <p:sp>
        <p:nvSpPr>
          <p:cNvPr id="4" name="object 3"/>
          <p:cNvSpPr/>
          <p:nvPr/>
        </p:nvSpPr>
        <p:spPr>
          <a:xfrm>
            <a:off x="486761" y="4263531"/>
            <a:ext cx="4942778" cy="1929067"/>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0" y="6096000"/>
            <a:ext cx="9144000" cy="307777"/>
          </a:xfrm>
          <a:prstGeom prst="rect">
            <a:avLst/>
          </a:prstGeom>
        </p:spPr>
        <p:txBody>
          <a:bodyPr wrap="square">
            <a:spAutoFit/>
          </a:bodyPr>
          <a:lstStyle/>
          <a:p>
            <a:r>
              <a:rPr lang="en-US" sz="1400" b="1" spc="-15" dirty="0">
                <a:latin typeface="Times New Roman"/>
                <a:cs typeface="Times New Roman"/>
              </a:rPr>
              <a:t>Figure </a:t>
            </a:r>
            <a:r>
              <a:rPr lang="en-US" sz="1400" b="1" spc="-5" dirty="0">
                <a:latin typeface="Times New Roman"/>
                <a:cs typeface="Times New Roman"/>
              </a:rPr>
              <a:t>3.4 </a:t>
            </a:r>
            <a:r>
              <a:rPr lang="en-US" sz="1400" spc="-15" dirty="0">
                <a:latin typeface="Times New Roman"/>
                <a:cs typeface="Times New Roman"/>
              </a:rPr>
              <a:t>Transferring </a:t>
            </a:r>
            <a:r>
              <a:rPr lang="en-US" sz="1400" spc="-10" dirty="0">
                <a:latin typeface="Times New Roman"/>
                <a:cs typeface="Times New Roman"/>
              </a:rPr>
              <a:t>1 PB </a:t>
            </a:r>
            <a:r>
              <a:rPr lang="en-US" sz="1400" spc="-5" dirty="0">
                <a:latin typeface="Times New Roman"/>
                <a:cs typeface="Times New Roman"/>
              </a:rPr>
              <a:t>of </a:t>
            </a:r>
            <a:r>
              <a:rPr lang="en-US" sz="1400" spc="-10" dirty="0">
                <a:latin typeface="Times New Roman"/>
                <a:cs typeface="Times New Roman"/>
              </a:rPr>
              <a:t>data via </a:t>
            </a:r>
            <a:r>
              <a:rPr lang="en-US" sz="1400" spc="-5" dirty="0">
                <a:latin typeface="Times New Roman"/>
                <a:cs typeface="Times New Roman"/>
              </a:rPr>
              <a:t>a </a:t>
            </a:r>
            <a:r>
              <a:rPr lang="en-US" sz="1400" spc="-10" dirty="0">
                <a:latin typeface="Times New Roman"/>
                <a:cs typeface="Times New Roman"/>
              </a:rPr>
              <a:t>1-Gigabit </a:t>
            </a:r>
            <a:r>
              <a:rPr lang="en-US" sz="1400" spc="-15" dirty="0">
                <a:latin typeface="Times New Roman"/>
                <a:cs typeface="Times New Roman"/>
              </a:rPr>
              <a:t>LAN </a:t>
            </a:r>
            <a:r>
              <a:rPr lang="en-US" sz="1400" spc="-10" dirty="0">
                <a:latin typeface="Times New Roman"/>
                <a:cs typeface="Times New Roman"/>
              </a:rPr>
              <a:t>connection at 80%  throughput will take approximately </a:t>
            </a:r>
            <a:r>
              <a:rPr lang="en-US" sz="1400" spc="-5" dirty="0">
                <a:latin typeface="Times New Roman"/>
                <a:cs typeface="Times New Roman"/>
              </a:rPr>
              <a:t>2,750</a:t>
            </a:r>
            <a:r>
              <a:rPr lang="en-US" sz="1400" spc="85" dirty="0">
                <a:latin typeface="Times New Roman"/>
                <a:cs typeface="Times New Roman"/>
              </a:rPr>
              <a:t> </a:t>
            </a:r>
            <a:r>
              <a:rPr lang="en-US" sz="1400" spc="-10" dirty="0">
                <a:latin typeface="Times New Roman"/>
                <a:cs typeface="Times New Roman"/>
              </a:rPr>
              <a:t>hours</a:t>
            </a:r>
            <a:endParaRPr lang="en-US" sz="1400" dirty="0"/>
          </a:p>
        </p:txBody>
      </p:sp>
      <p:sp>
        <p:nvSpPr>
          <p:cNvPr id="8" name="Rectangle 7"/>
          <p:cNvSpPr/>
          <p:nvPr/>
        </p:nvSpPr>
        <p:spPr>
          <a:xfrm>
            <a:off x="5562600" y="4114800"/>
            <a:ext cx="3384772" cy="2031325"/>
          </a:xfrm>
          <a:prstGeom prst="rect">
            <a:avLst/>
          </a:prstGeom>
        </p:spPr>
        <p:txBody>
          <a:bodyPr wrap="square">
            <a:spAutoFit/>
          </a:bodyPr>
          <a:lstStyle/>
          <a:p>
            <a:pPr marL="285750" indent="-285750">
              <a:buFont typeface="Arial"/>
              <a:buChar char="•"/>
            </a:pPr>
            <a:r>
              <a:rPr lang="en-US" b="1" dirty="0"/>
              <a:t>Latency</a:t>
            </a:r>
            <a:r>
              <a:rPr lang="en-US" dirty="0"/>
              <a:t> is the amount of time it takes to travel through the tube.</a:t>
            </a:r>
          </a:p>
          <a:p>
            <a:pPr marL="285750" indent="-285750">
              <a:buFont typeface="Arial"/>
              <a:buChar char="•"/>
            </a:pPr>
            <a:r>
              <a:rPr lang="en-US" b="1" dirty="0"/>
              <a:t>Bandwidth</a:t>
            </a:r>
            <a:r>
              <a:rPr lang="en-US" dirty="0"/>
              <a:t> is how wide the tube is.</a:t>
            </a:r>
          </a:p>
          <a:p>
            <a:pPr marL="285750" indent="-285750">
              <a:buFont typeface="Arial"/>
              <a:buChar char="•"/>
            </a:pPr>
            <a:r>
              <a:rPr lang="en-US" dirty="0"/>
              <a:t>The amount of water flow will be your </a:t>
            </a:r>
            <a:r>
              <a:rPr lang="en-US" b="1" dirty="0"/>
              <a:t>throughput</a:t>
            </a:r>
          </a:p>
        </p:txBody>
      </p:sp>
    </p:spTree>
    <p:extLst>
      <p:ext uri="{BB962C8B-B14F-4D97-AF65-F5344CB8AC3E}">
        <p14:creationId xmlns:p14="http://schemas.microsoft.com/office/powerpoint/2010/main" val="378661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Planning Considerations</a:t>
            </a:r>
          </a:p>
        </p:txBody>
      </p:sp>
      <p:sp>
        <p:nvSpPr>
          <p:cNvPr id="3" name="Content Placeholder 2"/>
          <p:cNvSpPr>
            <a:spLocks noGrp="1"/>
          </p:cNvSpPr>
          <p:nvPr>
            <p:ph idx="1"/>
          </p:nvPr>
        </p:nvSpPr>
        <p:spPr>
          <a:xfrm>
            <a:off x="457200" y="1600200"/>
            <a:ext cx="8229600" cy="4724400"/>
          </a:xfrm>
        </p:spPr>
        <p:txBody>
          <a:bodyPr>
            <a:normAutofit fontScale="77500" lnSpcReduction="20000"/>
          </a:bodyPr>
          <a:lstStyle/>
          <a:p>
            <a:r>
              <a:rPr lang="en-US" dirty="0"/>
              <a:t>Distinct Governance Requirements</a:t>
            </a:r>
          </a:p>
          <a:p>
            <a:pPr lvl="1"/>
            <a:r>
              <a:rPr lang="en-US" dirty="0"/>
              <a:t>Big Data solutions access data and generate data, all of which become assets of the business. </a:t>
            </a:r>
          </a:p>
          <a:p>
            <a:pPr lvl="1"/>
            <a:r>
              <a:rPr lang="en-US" dirty="0"/>
              <a:t>A governance framework is required </a:t>
            </a:r>
            <a:r>
              <a:rPr lang="en-US" b="1" dirty="0"/>
              <a:t>to ensure that the data and the solution environment itself are regulated, standardized and evolved in a controlled manner</a:t>
            </a:r>
            <a:r>
              <a:rPr lang="en-US" dirty="0"/>
              <a:t>.</a:t>
            </a:r>
          </a:p>
          <a:p>
            <a:pPr lvl="1"/>
            <a:r>
              <a:rPr lang="en-US" dirty="0"/>
              <a:t>Chief Data Officer - SSORs and ADSs and Data Quality</a:t>
            </a:r>
          </a:p>
          <a:p>
            <a:pPr lvl="1"/>
            <a:r>
              <a:rPr lang="en-US" dirty="0"/>
              <a:t>Examples of what a Big Data governance framework can encompass include:</a:t>
            </a:r>
          </a:p>
          <a:p>
            <a:pPr lvl="2"/>
            <a:r>
              <a:rPr lang="en-US" dirty="0"/>
              <a:t>standardization of how data is tagged and the metadata within the tags</a:t>
            </a:r>
          </a:p>
          <a:p>
            <a:pPr lvl="2"/>
            <a:r>
              <a:rPr lang="en-US" dirty="0"/>
              <a:t>policies that regulate the kind of external data that may be acquired</a:t>
            </a:r>
          </a:p>
          <a:p>
            <a:pPr lvl="2"/>
            <a:r>
              <a:rPr lang="en-US" dirty="0"/>
              <a:t>policies regarding the management of data privacy and data </a:t>
            </a:r>
            <a:r>
              <a:rPr lang="en-US" dirty="0" err="1"/>
              <a:t>anonymization</a:t>
            </a:r>
            <a:endParaRPr lang="en-US" dirty="0"/>
          </a:p>
          <a:p>
            <a:pPr lvl="2"/>
            <a:r>
              <a:rPr lang="en-US" dirty="0"/>
              <a:t>policies for the archiving of data sources and analysis results</a:t>
            </a:r>
          </a:p>
          <a:p>
            <a:pPr lvl="2"/>
            <a:r>
              <a:rPr lang="en-US" dirty="0"/>
              <a:t>policies that establish guidelines for data cleansing and filtering</a:t>
            </a:r>
          </a:p>
          <a:p>
            <a:pPr lvl="1"/>
            <a:endParaRPr lang="en-US" dirty="0"/>
          </a:p>
          <a:p>
            <a:pPr marL="0" indent="0">
              <a:buNone/>
            </a:pPr>
            <a:endParaRPr lang="en-US" dirty="0"/>
          </a:p>
        </p:txBody>
      </p:sp>
    </p:spTree>
    <p:extLst>
      <p:ext uri="{BB962C8B-B14F-4D97-AF65-F5344CB8AC3E}">
        <p14:creationId xmlns:p14="http://schemas.microsoft.com/office/powerpoint/2010/main" val="2975342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Planning Considerations</a:t>
            </a:r>
          </a:p>
        </p:txBody>
      </p:sp>
      <p:sp>
        <p:nvSpPr>
          <p:cNvPr id="3" name="Content Placeholder 2"/>
          <p:cNvSpPr>
            <a:spLocks noGrp="1"/>
          </p:cNvSpPr>
          <p:nvPr>
            <p:ph idx="1"/>
          </p:nvPr>
        </p:nvSpPr>
        <p:spPr>
          <a:xfrm>
            <a:off x="228600" y="1600200"/>
            <a:ext cx="4343400" cy="4525963"/>
          </a:xfrm>
        </p:spPr>
        <p:txBody>
          <a:bodyPr>
            <a:normAutofit fontScale="77500" lnSpcReduction="20000"/>
          </a:bodyPr>
          <a:lstStyle/>
          <a:p>
            <a:pPr marL="0" indent="0">
              <a:buNone/>
            </a:pPr>
            <a:r>
              <a:rPr lang="en-US" dirty="0"/>
              <a:t>Distinct Analytic Methodology</a:t>
            </a:r>
          </a:p>
          <a:p>
            <a:r>
              <a:rPr lang="en-US" dirty="0"/>
              <a:t>A methodology will be required to control how data flows into and out of Big Data solutions. </a:t>
            </a:r>
          </a:p>
          <a:p>
            <a:pPr lvl="1"/>
            <a:r>
              <a:rPr lang="en-US" dirty="0" err="1"/>
              <a:t>DFaaS</a:t>
            </a:r>
            <a:r>
              <a:rPr lang="en-US" dirty="0"/>
              <a:t> (Batch)</a:t>
            </a:r>
          </a:p>
          <a:p>
            <a:pPr lvl="1"/>
            <a:r>
              <a:rPr lang="en-US" dirty="0"/>
              <a:t>Pub/Sub (Warehouses)</a:t>
            </a:r>
          </a:p>
          <a:p>
            <a:r>
              <a:rPr lang="en-US" dirty="0"/>
              <a:t>It will need to consider how feedback loops can be established to enable the processed data to undergo repeated refinement.</a:t>
            </a:r>
          </a:p>
          <a:p>
            <a:r>
              <a:rPr lang="en-US" dirty="0"/>
              <a:t>“Human-in-the-loop”</a:t>
            </a:r>
          </a:p>
        </p:txBody>
      </p:sp>
      <p:sp>
        <p:nvSpPr>
          <p:cNvPr id="4" name="object 2"/>
          <p:cNvSpPr/>
          <p:nvPr/>
        </p:nvSpPr>
        <p:spPr>
          <a:xfrm>
            <a:off x="4549968" y="1600201"/>
            <a:ext cx="4390612" cy="466350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98849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dirty="0"/>
              <a:t>Planning Considerations - Clouds</a:t>
            </a:r>
          </a:p>
        </p:txBody>
      </p:sp>
      <p:sp>
        <p:nvSpPr>
          <p:cNvPr id="3" name="Content Placeholder 2"/>
          <p:cNvSpPr>
            <a:spLocks noGrp="1"/>
          </p:cNvSpPr>
          <p:nvPr>
            <p:ph idx="1"/>
          </p:nvPr>
        </p:nvSpPr>
        <p:spPr>
          <a:xfrm>
            <a:off x="457200" y="1295400"/>
            <a:ext cx="8229600" cy="4953000"/>
          </a:xfrm>
        </p:spPr>
        <p:txBody>
          <a:bodyPr>
            <a:normAutofit fontScale="77500" lnSpcReduction="20000"/>
          </a:bodyPr>
          <a:lstStyle/>
          <a:p>
            <a:r>
              <a:rPr lang="en-US" dirty="0"/>
              <a:t>Clouds provide remote environments that can host IT  infrastructure for </a:t>
            </a:r>
            <a:r>
              <a:rPr lang="en-US" b="1" dirty="0"/>
              <a:t>large-scale storage and processing</a:t>
            </a:r>
            <a:r>
              <a:rPr lang="en-US" dirty="0"/>
              <a:t>, among other things. </a:t>
            </a:r>
          </a:p>
          <a:p>
            <a:r>
              <a:rPr lang="en-US" dirty="0"/>
              <a:t>Common justifications for incorporating a cloud environment in support of a Big Data  solution include:</a:t>
            </a:r>
          </a:p>
          <a:p>
            <a:pPr lvl="1"/>
            <a:r>
              <a:rPr lang="en-US" dirty="0"/>
              <a:t>inadequate in-house </a:t>
            </a:r>
            <a:r>
              <a:rPr lang="en-US" b="1" dirty="0"/>
              <a:t>hardware resources</a:t>
            </a:r>
          </a:p>
          <a:p>
            <a:pPr lvl="1"/>
            <a:r>
              <a:rPr lang="en-US" dirty="0"/>
              <a:t>upfront capital </a:t>
            </a:r>
            <a:r>
              <a:rPr lang="en-US" b="1" dirty="0"/>
              <a:t>investment for system </a:t>
            </a:r>
            <a:r>
              <a:rPr lang="en-US" dirty="0"/>
              <a:t>procurement is not available</a:t>
            </a:r>
          </a:p>
          <a:p>
            <a:pPr lvl="1"/>
            <a:r>
              <a:rPr lang="en-US" dirty="0"/>
              <a:t>the </a:t>
            </a:r>
            <a:r>
              <a:rPr lang="en-US" b="1" dirty="0"/>
              <a:t>project is to be isolated </a:t>
            </a:r>
            <a:r>
              <a:rPr lang="en-US" dirty="0"/>
              <a:t>from the rest of the business so that existing business processes are not impacted (e.g. private cloud)</a:t>
            </a:r>
          </a:p>
          <a:p>
            <a:pPr lvl="1"/>
            <a:r>
              <a:rPr lang="en-US" dirty="0"/>
              <a:t>the Big Data initiative is a </a:t>
            </a:r>
            <a:r>
              <a:rPr lang="en-US" b="1" dirty="0"/>
              <a:t>proof of concept</a:t>
            </a:r>
          </a:p>
          <a:p>
            <a:pPr lvl="1"/>
            <a:r>
              <a:rPr lang="en-US" b="1" dirty="0"/>
              <a:t>datasets </a:t>
            </a:r>
            <a:r>
              <a:rPr lang="en-US" dirty="0"/>
              <a:t>that need to be processed are </a:t>
            </a:r>
            <a:r>
              <a:rPr lang="en-US" b="1" dirty="0"/>
              <a:t>already cloud resident</a:t>
            </a:r>
          </a:p>
          <a:p>
            <a:pPr lvl="1"/>
            <a:r>
              <a:rPr lang="en-US" dirty="0"/>
              <a:t>the </a:t>
            </a:r>
            <a:r>
              <a:rPr lang="en-US" b="1" dirty="0"/>
              <a:t>limits of available computing </a:t>
            </a:r>
            <a:r>
              <a:rPr lang="en-US" dirty="0"/>
              <a:t>and </a:t>
            </a:r>
            <a:r>
              <a:rPr lang="en-US" b="1" dirty="0"/>
              <a:t>storage</a:t>
            </a:r>
            <a:r>
              <a:rPr lang="en-US" dirty="0"/>
              <a:t> resources used by an in-house Big  Data solution are being reached</a:t>
            </a:r>
          </a:p>
          <a:p>
            <a:endParaRPr lang="en-US" dirty="0"/>
          </a:p>
        </p:txBody>
      </p:sp>
    </p:spTree>
    <p:extLst>
      <p:ext uri="{BB962C8B-B14F-4D97-AF65-F5344CB8AC3E}">
        <p14:creationId xmlns:p14="http://schemas.microsoft.com/office/powerpoint/2010/main" val="1510125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dirty="0"/>
              <a:t>Big Data Analytics Lifecycle</a:t>
            </a:r>
          </a:p>
        </p:txBody>
      </p:sp>
      <p:sp>
        <p:nvSpPr>
          <p:cNvPr id="3" name="Content Placeholder 2"/>
          <p:cNvSpPr>
            <a:spLocks noGrp="1"/>
          </p:cNvSpPr>
          <p:nvPr>
            <p:ph idx="1"/>
          </p:nvPr>
        </p:nvSpPr>
        <p:spPr>
          <a:xfrm>
            <a:off x="457200" y="1600200"/>
            <a:ext cx="6248400" cy="4525963"/>
          </a:xfrm>
        </p:spPr>
        <p:txBody>
          <a:bodyPr>
            <a:normAutofit fontScale="62500" lnSpcReduction="20000"/>
          </a:bodyPr>
          <a:lstStyle/>
          <a:p>
            <a:pPr marL="0" indent="0">
              <a:buNone/>
            </a:pPr>
            <a:r>
              <a:rPr lang="en-US" dirty="0"/>
              <a:t>Big Data analysis differs from traditional data analysis primarily due to the volume, velocity and variety characteristics of the data being processes. </a:t>
            </a:r>
          </a:p>
          <a:p>
            <a:pPr marL="0" indent="0">
              <a:buNone/>
            </a:pPr>
            <a:r>
              <a:rPr lang="en-US" dirty="0"/>
              <a:t>To address the distinct requirements for performing analysis on Big Data, a step-by-step methodology is needed  to organize the activities and tasks involved with acquiring, processing, analyzing and  repurposing data:</a:t>
            </a:r>
          </a:p>
          <a:p>
            <a:pPr marL="914400" lvl="1" indent="-514350">
              <a:buFont typeface="+mj-lt"/>
              <a:buAutoNum type="arabicPeriod"/>
            </a:pPr>
            <a:r>
              <a:rPr lang="en-US" dirty="0"/>
              <a:t>Business Case Evaluation</a:t>
            </a:r>
          </a:p>
          <a:p>
            <a:pPr marL="914400" lvl="1" indent="-514350">
              <a:buFont typeface="+mj-lt"/>
              <a:buAutoNum type="arabicPeriod"/>
            </a:pPr>
            <a:r>
              <a:rPr lang="en-US" dirty="0"/>
              <a:t>Data Identification</a:t>
            </a:r>
          </a:p>
          <a:p>
            <a:pPr marL="914400" lvl="1" indent="-514350">
              <a:buFont typeface="+mj-lt"/>
              <a:buAutoNum type="arabicPeriod"/>
            </a:pPr>
            <a:r>
              <a:rPr lang="en-US" dirty="0"/>
              <a:t>Data Acquisition &amp; Filtering</a:t>
            </a:r>
          </a:p>
          <a:p>
            <a:pPr marL="914400" lvl="1" indent="-514350">
              <a:buFont typeface="+mj-lt"/>
              <a:buAutoNum type="arabicPeriod"/>
            </a:pPr>
            <a:r>
              <a:rPr lang="en-US" dirty="0"/>
              <a:t>Data Extraction</a:t>
            </a:r>
          </a:p>
          <a:p>
            <a:pPr marL="914400" lvl="1" indent="-514350">
              <a:buFont typeface="+mj-lt"/>
              <a:buAutoNum type="arabicPeriod"/>
            </a:pPr>
            <a:r>
              <a:rPr lang="en-US" dirty="0"/>
              <a:t>Data Validation &amp; Cleansing</a:t>
            </a:r>
          </a:p>
          <a:p>
            <a:pPr marL="914400" lvl="1" indent="-514350">
              <a:buFont typeface="+mj-lt"/>
              <a:buAutoNum type="arabicPeriod"/>
            </a:pPr>
            <a:r>
              <a:rPr lang="en-US" dirty="0"/>
              <a:t>Data Aggregation &amp; Representation</a:t>
            </a:r>
          </a:p>
          <a:p>
            <a:pPr marL="914400" lvl="1" indent="-514350">
              <a:buFont typeface="+mj-lt"/>
              <a:buAutoNum type="arabicPeriod"/>
            </a:pPr>
            <a:r>
              <a:rPr lang="en-US" dirty="0"/>
              <a:t>Data Analysis</a:t>
            </a:r>
          </a:p>
          <a:p>
            <a:pPr marL="914400" lvl="1" indent="-514350">
              <a:buFont typeface="+mj-lt"/>
              <a:buAutoNum type="arabicPeriod"/>
            </a:pPr>
            <a:r>
              <a:rPr lang="en-US" dirty="0"/>
              <a:t>Data Visualization</a:t>
            </a:r>
          </a:p>
          <a:p>
            <a:pPr marL="914400" lvl="1" indent="-514350">
              <a:buFont typeface="+mj-lt"/>
              <a:buAutoNum type="arabicPeriod"/>
            </a:pPr>
            <a:r>
              <a:rPr lang="en-US" dirty="0"/>
              <a:t>Utilization of Analysis Results</a:t>
            </a:r>
          </a:p>
          <a:p>
            <a:endParaRPr lang="en-US" dirty="0"/>
          </a:p>
        </p:txBody>
      </p:sp>
      <p:sp>
        <p:nvSpPr>
          <p:cNvPr id="4" name="object 2"/>
          <p:cNvSpPr/>
          <p:nvPr/>
        </p:nvSpPr>
        <p:spPr>
          <a:xfrm>
            <a:off x="6487439" y="1200838"/>
            <a:ext cx="2656561" cy="52880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45076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Life Cycle</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2873" t="21066" r="13644" b="6801"/>
          <a:stretch/>
        </p:blipFill>
        <p:spPr>
          <a:xfrm>
            <a:off x="-69822" y="1584961"/>
            <a:ext cx="9213822" cy="4789714"/>
          </a:xfrm>
          <a:prstGeom prst="rect">
            <a:avLst/>
          </a:prstGeom>
        </p:spPr>
      </p:pic>
      <p:cxnSp>
        <p:nvCxnSpPr>
          <p:cNvPr id="7" name="Straight Connector 6"/>
          <p:cNvCxnSpPr/>
          <p:nvPr/>
        </p:nvCxnSpPr>
        <p:spPr>
          <a:xfrm>
            <a:off x="3640183" y="5817326"/>
            <a:ext cx="505097" cy="557349"/>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241074" y="6287589"/>
            <a:ext cx="2865120" cy="369332"/>
          </a:xfrm>
          <a:prstGeom prst="rect">
            <a:avLst/>
          </a:prstGeom>
          <a:noFill/>
        </p:spPr>
        <p:txBody>
          <a:bodyPr wrap="square" rtlCol="0">
            <a:spAutoFit/>
          </a:bodyPr>
          <a:lstStyle/>
          <a:p>
            <a:r>
              <a:rPr lang="en-US" dirty="0"/>
              <a:t>Acquisition and Filtering</a:t>
            </a:r>
          </a:p>
        </p:txBody>
      </p:sp>
      <p:sp>
        <p:nvSpPr>
          <p:cNvPr id="14" name="TextBox 13"/>
          <p:cNvSpPr txBox="1"/>
          <p:nvPr/>
        </p:nvSpPr>
        <p:spPr>
          <a:xfrm>
            <a:off x="2307770" y="1215629"/>
            <a:ext cx="2865120" cy="369332"/>
          </a:xfrm>
          <a:prstGeom prst="rect">
            <a:avLst/>
          </a:prstGeom>
          <a:noFill/>
        </p:spPr>
        <p:txBody>
          <a:bodyPr wrap="square" rtlCol="0">
            <a:spAutoFit/>
          </a:bodyPr>
          <a:lstStyle/>
          <a:p>
            <a:r>
              <a:rPr lang="en-US" dirty="0"/>
              <a:t>Validation and Cleansing</a:t>
            </a:r>
          </a:p>
        </p:txBody>
      </p:sp>
      <p:sp>
        <p:nvSpPr>
          <p:cNvPr id="17" name="TextBox 16"/>
          <p:cNvSpPr txBox="1"/>
          <p:nvPr/>
        </p:nvSpPr>
        <p:spPr>
          <a:xfrm>
            <a:off x="5172889" y="1232972"/>
            <a:ext cx="4162700" cy="369332"/>
          </a:xfrm>
          <a:prstGeom prst="rect">
            <a:avLst/>
          </a:prstGeom>
          <a:noFill/>
        </p:spPr>
        <p:txBody>
          <a:bodyPr wrap="square" rtlCol="0">
            <a:spAutoFit/>
          </a:bodyPr>
          <a:lstStyle/>
          <a:p>
            <a:r>
              <a:rPr lang="en-US" dirty="0"/>
              <a:t>Extraction and Formatting/Visualization </a:t>
            </a:r>
          </a:p>
        </p:txBody>
      </p:sp>
      <p:cxnSp>
        <p:nvCxnSpPr>
          <p:cNvPr id="11" name="Straight Connector 10"/>
          <p:cNvCxnSpPr/>
          <p:nvPr/>
        </p:nvCxnSpPr>
        <p:spPr>
          <a:xfrm flipV="1">
            <a:off x="1001486" y="1515291"/>
            <a:ext cx="1376108" cy="522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715590" y="1515291"/>
            <a:ext cx="662004" cy="522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5042263" y="1550127"/>
            <a:ext cx="531223" cy="34348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4310743" y="1515291"/>
            <a:ext cx="1706880" cy="3587932"/>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86600" y="6019800"/>
            <a:ext cx="3452948" cy="369332"/>
          </a:xfrm>
          <a:prstGeom prst="rect">
            <a:avLst/>
          </a:prstGeom>
          <a:noFill/>
        </p:spPr>
        <p:txBody>
          <a:bodyPr wrap="square" rtlCol="0">
            <a:spAutoFit/>
          </a:bodyPr>
          <a:lstStyle/>
          <a:p>
            <a:r>
              <a:rPr lang="en-US" dirty="0"/>
              <a:t>Aggregation and Representation</a:t>
            </a:r>
          </a:p>
        </p:txBody>
      </p:sp>
      <p:cxnSp>
        <p:nvCxnSpPr>
          <p:cNvPr id="4" name="Straight Connector 3"/>
          <p:cNvCxnSpPr/>
          <p:nvPr/>
        </p:nvCxnSpPr>
        <p:spPr>
          <a:xfrm flipH="1">
            <a:off x="8090263" y="4894217"/>
            <a:ext cx="426720" cy="106758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040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Case Evaluation</a:t>
            </a:r>
          </a:p>
        </p:txBody>
      </p:sp>
      <p:sp>
        <p:nvSpPr>
          <p:cNvPr id="3" name="Content Placeholder 2"/>
          <p:cNvSpPr>
            <a:spLocks noGrp="1"/>
          </p:cNvSpPr>
          <p:nvPr>
            <p:ph idx="1"/>
          </p:nvPr>
        </p:nvSpPr>
        <p:spPr>
          <a:xfrm>
            <a:off x="228600" y="1600200"/>
            <a:ext cx="5562600" cy="5105400"/>
          </a:xfrm>
        </p:spPr>
        <p:txBody>
          <a:bodyPr>
            <a:normAutofit fontScale="70000" lnSpcReduction="20000"/>
          </a:bodyPr>
          <a:lstStyle/>
          <a:p>
            <a:r>
              <a:rPr lang="en-US" spc="-10" dirty="0">
                <a:cs typeface="Times New Roman"/>
              </a:rPr>
              <a:t>Each Big Data analytics lifecycle must begin with </a:t>
            </a:r>
            <a:r>
              <a:rPr lang="en-US" spc="-5" dirty="0">
                <a:cs typeface="Times New Roman"/>
              </a:rPr>
              <a:t>a </a:t>
            </a:r>
            <a:r>
              <a:rPr lang="en-US" spc="-10" dirty="0">
                <a:cs typeface="Times New Roman"/>
              </a:rPr>
              <a:t>well-defined business case that presents </a:t>
            </a:r>
            <a:r>
              <a:rPr lang="en-US" spc="-5" dirty="0">
                <a:cs typeface="Times New Roman"/>
              </a:rPr>
              <a:t>a </a:t>
            </a:r>
            <a:r>
              <a:rPr lang="en-US" spc="-10" dirty="0">
                <a:cs typeface="Times New Roman"/>
              </a:rPr>
              <a:t>clear understanding </a:t>
            </a:r>
            <a:r>
              <a:rPr lang="en-US" spc="-5" dirty="0">
                <a:cs typeface="Times New Roman"/>
              </a:rPr>
              <a:t>of </a:t>
            </a:r>
            <a:r>
              <a:rPr lang="en-US" spc="-10" dirty="0">
                <a:cs typeface="Times New Roman"/>
              </a:rPr>
              <a:t>the material processes and The Business </a:t>
            </a:r>
            <a:r>
              <a:rPr lang="en-US" b="1" spc="-10" dirty="0">
                <a:cs typeface="Times New Roman"/>
              </a:rPr>
              <a:t>questions </a:t>
            </a:r>
            <a:r>
              <a:rPr lang="en-US" b="1" spc="-5" dirty="0">
                <a:cs typeface="Times New Roman"/>
              </a:rPr>
              <a:t>needed to conduct </a:t>
            </a:r>
            <a:r>
              <a:rPr lang="en-US" b="1" spc="-10" dirty="0">
                <a:cs typeface="Times New Roman"/>
              </a:rPr>
              <a:t>the analysis and how it is aligned with the goals of the organization. </a:t>
            </a:r>
          </a:p>
          <a:p>
            <a:r>
              <a:rPr lang="en-US" spc="-10" dirty="0">
                <a:cs typeface="Times New Roman"/>
              </a:rPr>
              <a:t>Case Evaluation stage requires that </a:t>
            </a:r>
            <a:r>
              <a:rPr lang="en-US" spc="-5" dirty="0">
                <a:cs typeface="Times New Roman"/>
              </a:rPr>
              <a:t>a </a:t>
            </a:r>
            <a:r>
              <a:rPr lang="en-US" spc="-10" dirty="0">
                <a:cs typeface="Times New Roman"/>
              </a:rPr>
              <a:t>business case </a:t>
            </a:r>
            <a:r>
              <a:rPr lang="en-US" spc="-5" dirty="0">
                <a:cs typeface="Times New Roman"/>
              </a:rPr>
              <a:t>be </a:t>
            </a:r>
            <a:r>
              <a:rPr lang="en-US" spc="-10" dirty="0">
                <a:cs typeface="Times New Roman"/>
              </a:rPr>
              <a:t>created, assessed and approved prior to proceeding with the actual hands-on analysis</a:t>
            </a:r>
            <a:r>
              <a:rPr lang="en-US" spc="-60" dirty="0">
                <a:cs typeface="Times New Roman"/>
              </a:rPr>
              <a:t> </a:t>
            </a:r>
            <a:r>
              <a:rPr lang="en-US" spc="-10" dirty="0">
                <a:cs typeface="Times New Roman"/>
              </a:rPr>
              <a:t>tasks (e.g. AVG).</a:t>
            </a:r>
          </a:p>
          <a:p>
            <a:r>
              <a:rPr lang="en-US" spc="-10" dirty="0">
                <a:cs typeface="Times New Roman"/>
              </a:rPr>
              <a:t>An evaluation </a:t>
            </a:r>
            <a:r>
              <a:rPr lang="en-US" spc="-5" dirty="0">
                <a:cs typeface="Times New Roman"/>
              </a:rPr>
              <a:t>of a </a:t>
            </a:r>
            <a:r>
              <a:rPr lang="en-US" spc="-10" dirty="0">
                <a:cs typeface="Times New Roman"/>
              </a:rPr>
              <a:t>Big Data analytics business case helps decision-makers understand the  business resources that will need to </a:t>
            </a:r>
            <a:r>
              <a:rPr lang="en-US" spc="-5" dirty="0">
                <a:cs typeface="Times New Roman"/>
              </a:rPr>
              <a:t>be </a:t>
            </a:r>
            <a:r>
              <a:rPr lang="en-US" spc="-10" dirty="0">
                <a:cs typeface="Times New Roman"/>
              </a:rPr>
              <a:t>utilized and which business challenges the analysis  will tackle (e.g. Solutions Process). </a:t>
            </a:r>
            <a:endParaRPr lang="en-US" dirty="0"/>
          </a:p>
        </p:txBody>
      </p:sp>
      <p:sp>
        <p:nvSpPr>
          <p:cNvPr id="4" name="object 2"/>
          <p:cNvSpPr/>
          <p:nvPr/>
        </p:nvSpPr>
        <p:spPr>
          <a:xfrm>
            <a:off x="6025944" y="1086264"/>
            <a:ext cx="2660856" cy="53433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8553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 Process</a:t>
            </a:r>
          </a:p>
        </p:txBody>
      </p:sp>
      <p:pic>
        <p:nvPicPr>
          <p:cNvPr id="6" name="Picture 5"/>
          <p:cNvPicPr>
            <a:picLocks noChangeAspect="1"/>
          </p:cNvPicPr>
          <p:nvPr/>
        </p:nvPicPr>
        <p:blipFill rotWithShape="1">
          <a:blip r:embed="rId2"/>
          <a:srcRect t="15894" b="13735"/>
          <a:stretch/>
        </p:blipFill>
        <p:spPr>
          <a:xfrm>
            <a:off x="1447800" y="1447800"/>
            <a:ext cx="5897880" cy="4826001"/>
          </a:xfrm>
          <a:prstGeom prst="rect">
            <a:avLst/>
          </a:prstGeom>
        </p:spPr>
      </p:pic>
    </p:spTree>
    <p:extLst>
      <p:ext uri="{BB962C8B-B14F-4D97-AF65-F5344CB8AC3E}">
        <p14:creationId xmlns:p14="http://schemas.microsoft.com/office/powerpoint/2010/main" val="1707014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Identification</a:t>
            </a:r>
          </a:p>
        </p:txBody>
      </p:sp>
      <p:sp>
        <p:nvSpPr>
          <p:cNvPr id="3" name="Content Placeholder 2"/>
          <p:cNvSpPr>
            <a:spLocks noGrp="1"/>
          </p:cNvSpPr>
          <p:nvPr>
            <p:ph idx="1"/>
          </p:nvPr>
        </p:nvSpPr>
        <p:spPr>
          <a:xfrm>
            <a:off x="304800" y="1600200"/>
            <a:ext cx="5486400" cy="4525963"/>
          </a:xfrm>
        </p:spPr>
        <p:txBody>
          <a:bodyPr>
            <a:normAutofit fontScale="77500" lnSpcReduction="20000"/>
          </a:bodyPr>
          <a:lstStyle/>
          <a:p>
            <a:r>
              <a:rPr lang="en-US" dirty="0"/>
              <a:t>The Data Identification stage is dedicated to </a:t>
            </a:r>
            <a:r>
              <a:rPr lang="en-US" b="1" dirty="0"/>
              <a:t>identifying the datasets </a:t>
            </a:r>
            <a:r>
              <a:rPr lang="en-US" dirty="0"/>
              <a:t>required for the analysis project and their sources.</a:t>
            </a:r>
          </a:p>
          <a:p>
            <a:r>
              <a:rPr lang="en-US" dirty="0"/>
              <a:t>Identifying a </a:t>
            </a:r>
            <a:r>
              <a:rPr lang="en-US" b="1" dirty="0"/>
              <a:t>wider variety </a:t>
            </a:r>
            <a:r>
              <a:rPr lang="en-US" dirty="0"/>
              <a:t>of data sources may increase the probability of </a:t>
            </a:r>
            <a:r>
              <a:rPr lang="en-US" b="1" dirty="0"/>
              <a:t>finding hidden patterns and correlations. </a:t>
            </a:r>
          </a:p>
          <a:p>
            <a:r>
              <a:rPr lang="en-US" dirty="0"/>
              <a:t>Depending on the business scope of the analysis project and nature of the business  problems being addressed, the required datasets and their sources can be </a:t>
            </a:r>
            <a:r>
              <a:rPr lang="en-US" b="1" dirty="0"/>
              <a:t>internal and/or external </a:t>
            </a:r>
            <a:r>
              <a:rPr lang="en-US" dirty="0"/>
              <a:t>to the enterprise.</a:t>
            </a:r>
          </a:p>
          <a:p>
            <a:endParaRPr lang="en-US" dirty="0"/>
          </a:p>
          <a:p>
            <a:endParaRPr lang="en-US" dirty="0"/>
          </a:p>
        </p:txBody>
      </p:sp>
      <p:sp>
        <p:nvSpPr>
          <p:cNvPr id="4" name="object 2"/>
          <p:cNvSpPr/>
          <p:nvPr/>
        </p:nvSpPr>
        <p:spPr>
          <a:xfrm>
            <a:off x="5861560" y="1193364"/>
            <a:ext cx="3012769" cy="526952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57111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Acquisition &amp; Filtering</a:t>
            </a:r>
          </a:p>
        </p:txBody>
      </p:sp>
      <p:sp>
        <p:nvSpPr>
          <p:cNvPr id="3" name="Content Placeholder 2"/>
          <p:cNvSpPr>
            <a:spLocks noGrp="1"/>
          </p:cNvSpPr>
          <p:nvPr>
            <p:ph idx="1"/>
          </p:nvPr>
        </p:nvSpPr>
        <p:spPr>
          <a:xfrm>
            <a:off x="457200" y="1600200"/>
            <a:ext cx="5562600" cy="4525963"/>
          </a:xfrm>
        </p:spPr>
        <p:txBody>
          <a:bodyPr>
            <a:normAutofit fontScale="77500" lnSpcReduction="20000"/>
          </a:bodyPr>
          <a:lstStyle/>
          <a:p>
            <a:r>
              <a:rPr lang="en-US" spc="-10" dirty="0">
                <a:cs typeface="Times New Roman"/>
              </a:rPr>
              <a:t>During the Data Acquisition and Filtering stage is the </a:t>
            </a:r>
            <a:r>
              <a:rPr lang="en-US" b="1" spc="-10" dirty="0">
                <a:cs typeface="Times New Roman"/>
              </a:rPr>
              <a:t>gathering of data </a:t>
            </a:r>
            <a:r>
              <a:rPr lang="en-US" spc="-10" dirty="0">
                <a:cs typeface="Times New Roman"/>
              </a:rPr>
              <a:t>from all sources identified during the previous stage (Data Identification). </a:t>
            </a:r>
          </a:p>
          <a:p>
            <a:r>
              <a:rPr lang="en-US" spc="-10" dirty="0">
                <a:cs typeface="Times New Roman"/>
              </a:rPr>
              <a:t>The acquired data is then subjected to automated </a:t>
            </a:r>
            <a:r>
              <a:rPr lang="en-US" b="1" spc="-10" dirty="0">
                <a:cs typeface="Times New Roman"/>
              </a:rPr>
              <a:t>filtering</a:t>
            </a:r>
            <a:r>
              <a:rPr lang="en-US" spc="-10" dirty="0">
                <a:cs typeface="Times New Roman"/>
              </a:rPr>
              <a:t> for the </a:t>
            </a:r>
            <a:r>
              <a:rPr lang="en-US" b="1" spc="-10" dirty="0">
                <a:cs typeface="Times New Roman"/>
              </a:rPr>
              <a:t>removal</a:t>
            </a:r>
            <a:r>
              <a:rPr lang="en-US" spc="-10" dirty="0">
                <a:cs typeface="Times New Roman"/>
              </a:rPr>
              <a:t> of </a:t>
            </a:r>
            <a:r>
              <a:rPr lang="en-US" b="1" spc="-10" dirty="0">
                <a:cs typeface="Times New Roman"/>
              </a:rPr>
              <a:t>corrupt data </a:t>
            </a:r>
            <a:r>
              <a:rPr lang="en-US" spc="-10" dirty="0">
                <a:cs typeface="Times New Roman"/>
              </a:rPr>
              <a:t>or data that  has been deemed to have </a:t>
            </a:r>
            <a:r>
              <a:rPr lang="en-US" b="1" spc="-10" dirty="0">
                <a:cs typeface="Times New Roman"/>
              </a:rPr>
              <a:t>no value </a:t>
            </a:r>
            <a:r>
              <a:rPr lang="en-US" spc="-10" dirty="0">
                <a:cs typeface="Times New Roman"/>
              </a:rPr>
              <a:t>to the analysis objectives (e.g. </a:t>
            </a:r>
            <a:r>
              <a:rPr lang="en-US" spc="-10" dirty="0" err="1">
                <a:cs typeface="Times New Roman"/>
              </a:rPr>
              <a:t>NiFi</a:t>
            </a:r>
            <a:r>
              <a:rPr lang="en-US" spc="-10" dirty="0">
                <a:cs typeface="Times New Roman"/>
              </a:rPr>
              <a:t>).</a:t>
            </a:r>
          </a:p>
          <a:p>
            <a:r>
              <a:rPr lang="en-US" spc="-10" dirty="0">
                <a:cs typeface="Times New Roman"/>
              </a:rPr>
              <a:t>Depending on the type </a:t>
            </a:r>
            <a:r>
              <a:rPr lang="en-US" spc="-5" dirty="0">
                <a:cs typeface="Times New Roman"/>
              </a:rPr>
              <a:t>of </a:t>
            </a:r>
            <a:r>
              <a:rPr lang="en-US" spc="-10" dirty="0">
                <a:cs typeface="Times New Roman"/>
              </a:rPr>
              <a:t>data source, data may come as </a:t>
            </a:r>
            <a:r>
              <a:rPr lang="en-US" spc="-5" dirty="0">
                <a:cs typeface="Times New Roman"/>
              </a:rPr>
              <a:t>a </a:t>
            </a:r>
            <a:r>
              <a:rPr lang="en-US" spc="-10" dirty="0">
                <a:cs typeface="Times New Roman"/>
              </a:rPr>
              <a:t>collection </a:t>
            </a:r>
            <a:r>
              <a:rPr lang="en-US" spc="-5" dirty="0">
                <a:cs typeface="Times New Roman"/>
              </a:rPr>
              <a:t>of </a:t>
            </a:r>
            <a:r>
              <a:rPr lang="en-US" spc="-10" dirty="0">
                <a:cs typeface="Times New Roman"/>
              </a:rPr>
              <a:t>files, such as data  purchased from </a:t>
            </a:r>
            <a:r>
              <a:rPr lang="en-US" spc="-5" dirty="0">
                <a:cs typeface="Times New Roman"/>
              </a:rPr>
              <a:t>a </a:t>
            </a:r>
            <a:r>
              <a:rPr lang="en-US" spc="-10" dirty="0">
                <a:cs typeface="Times New Roman"/>
              </a:rPr>
              <a:t>third-party data </a:t>
            </a:r>
            <a:r>
              <a:rPr lang="en-US" spc="-15" dirty="0">
                <a:cs typeface="Times New Roman"/>
              </a:rPr>
              <a:t>provider, </a:t>
            </a:r>
            <a:r>
              <a:rPr lang="en-US" spc="-5" dirty="0">
                <a:cs typeface="Times New Roman"/>
              </a:rPr>
              <a:t>or </a:t>
            </a:r>
            <a:r>
              <a:rPr lang="en-US" spc="-10" dirty="0">
                <a:cs typeface="Times New Roman"/>
              </a:rPr>
              <a:t>may require API integration, such as with  </a:t>
            </a:r>
            <a:r>
              <a:rPr lang="en-US" spc="-35" dirty="0">
                <a:cs typeface="Times New Roman"/>
              </a:rPr>
              <a:t>Twitter. </a:t>
            </a:r>
            <a:endParaRPr lang="en-US" spc="-10" dirty="0">
              <a:cs typeface="Times New Roman"/>
            </a:endParaRPr>
          </a:p>
          <a:p>
            <a:endParaRPr lang="en-US" dirty="0"/>
          </a:p>
        </p:txBody>
      </p:sp>
      <p:sp>
        <p:nvSpPr>
          <p:cNvPr id="6" name="object 2"/>
          <p:cNvSpPr/>
          <p:nvPr/>
        </p:nvSpPr>
        <p:spPr>
          <a:xfrm>
            <a:off x="5983964" y="1162757"/>
            <a:ext cx="2982168" cy="53299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26033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Acquisition &amp; Filtering</a:t>
            </a:r>
          </a:p>
        </p:txBody>
      </p:sp>
      <p:sp>
        <p:nvSpPr>
          <p:cNvPr id="4" name="object 3"/>
          <p:cNvSpPr/>
          <p:nvPr/>
        </p:nvSpPr>
        <p:spPr>
          <a:xfrm>
            <a:off x="1123412" y="1417638"/>
            <a:ext cx="7304035" cy="4341856"/>
          </a:xfrm>
          <a:prstGeom prst="rect">
            <a:avLst/>
          </a:prstGeom>
          <a:blipFill>
            <a:blip r:embed="rId3" cstate="print"/>
            <a:stretch>
              <a:fillRect/>
            </a:stretch>
          </a:blipFill>
        </p:spPr>
        <p:txBody>
          <a:bodyPr wrap="square" lIns="0" tIns="0" rIns="0" bIns="0" rtlCol="0"/>
          <a:lstStyle/>
          <a:p>
            <a:endParaRPr/>
          </a:p>
        </p:txBody>
      </p:sp>
      <p:sp>
        <p:nvSpPr>
          <p:cNvPr id="3" name="Rectangle 2"/>
          <p:cNvSpPr/>
          <p:nvPr/>
        </p:nvSpPr>
        <p:spPr>
          <a:xfrm>
            <a:off x="533400" y="5943600"/>
            <a:ext cx="7841319" cy="369332"/>
          </a:xfrm>
          <a:prstGeom prst="rect">
            <a:avLst/>
          </a:prstGeom>
        </p:spPr>
        <p:txBody>
          <a:bodyPr wrap="square">
            <a:spAutoFit/>
          </a:bodyPr>
          <a:lstStyle/>
          <a:p>
            <a:pPr marL="644525">
              <a:lnSpc>
                <a:spcPct val="100000"/>
              </a:lnSpc>
              <a:spcBef>
                <a:spcPts val="90"/>
              </a:spcBef>
            </a:pPr>
            <a:r>
              <a:rPr lang="en-US" b="1" spc="-15" dirty="0">
                <a:latin typeface="Times New Roman"/>
                <a:cs typeface="Times New Roman"/>
              </a:rPr>
              <a:t>Figure </a:t>
            </a:r>
            <a:r>
              <a:rPr lang="en-US" b="1" spc="-5" dirty="0">
                <a:latin typeface="Times New Roman"/>
                <a:cs typeface="Times New Roman"/>
              </a:rPr>
              <a:t>3.10 </a:t>
            </a:r>
            <a:r>
              <a:rPr lang="en-US" spc="-10" dirty="0">
                <a:latin typeface="Times New Roman"/>
                <a:cs typeface="Times New Roman"/>
              </a:rPr>
              <a:t>Metadata is added to data from internal and external</a:t>
            </a:r>
            <a:r>
              <a:rPr lang="en-US" spc="215" dirty="0">
                <a:latin typeface="Times New Roman"/>
                <a:cs typeface="Times New Roman"/>
              </a:rPr>
              <a:t> </a:t>
            </a:r>
            <a:r>
              <a:rPr lang="en-US" spc="-10" dirty="0">
                <a:latin typeface="Times New Roman"/>
                <a:cs typeface="Times New Roman"/>
              </a:rPr>
              <a:t>sources.</a:t>
            </a:r>
            <a:endParaRPr lang="en-US" dirty="0">
              <a:latin typeface="Times New Roman"/>
              <a:cs typeface="Times New Roman"/>
            </a:endParaRPr>
          </a:p>
        </p:txBody>
      </p:sp>
    </p:spTree>
    <p:extLst>
      <p:ext uri="{BB962C8B-B14F-4D97-AF65-F5344CB8AC3E}">
        <p14:creationId xmlns:p14="http://schemas.microsoft.com/office/powerpoint/2010/main" val="336436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Acquisition and Filtering -</a:t>
            </a:r>
            <a:r>
              <a:rPr lang="en-US" dirty="0" err="1"/>
              <a:t>NiFi</a:t>
            </a:r>
            <a:endParaRPr lang="en-US" dirty="0"/>
          </a:p>
        </p:txBody>
      </p:sp>
      <p:pic>
        <p:nvPicPr>
          <p:cNvPr id="4" name="Content Placeholder 3" descr="flow.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305" r="2305"/>
          <a:stretch/>
        </p:blipFill>
        <p:spPr>
          <a:xfrm>
            <a:off x="346335" y="1371600"/>
            <a:ext cx="8645265" cy="4754563"/>
          </a:xfrm>
        </p:spPr>
      </p:pic>
      <p:sp>
        <p:nvSpPr>
          <p:cNvPr id="5" name="TextBox 4"/>
          <p:cNvSpPr txBox="1"/>
          <p:nvPr/>
        </p:nvSpPr>
        <p:spPr>
          <a:xfrm>
            <a:off x="3191141" y="6031468"/>
            <a:ext cx="2995764" cy="369332"/>
          </a:xfrm>
          <a:prstGeom prst="rect">
            <a:avLst/>
          </a:prstGeom>
          <a:noFill/>
        </p:spPr>
        <p:txBody>
          <a:bodyPr wrap="square" rtlCol="0">
            <a:spAutoFit/>
          </a:bodyPr>
          <a:lstStyle/>
          <a:p>
            <a:r>
              <a:rPr lang="en-US" dirty="0"/>
              <a:t>http://</a:t>
            </a:r>
            <a:r>
              <a:rPr lang="en-US" dirty="0" err="1"/>
              <a:t>nifi.apache.org</a:t>
            </a:r>
            <a:endParaRPr lang="en-US" dirty="0"/>
          </a:p>
        </p:txBody>
      </p:sp>
      <p:pic>
        <p:nvPicPr>
          <p:cNvPr id="6" name="Picture 5"/>
          <p:cNvPicPr>
            <a:picLocks noChangeAspect="1"/>
          </p:cNvPicPr>
          <p:nvPr/>
        </p:nvPicPr>
        <p:blipFill>
          <a:blip r:embed="rId3"/>
          <a:stretch>
            <a:fillRect/>
          </a:stretch>
        </p:blipFill>
        <p:spPr>
          <a:xfrm>
            <a:off x="4568664" y="1253569"/>
            <a:ext cx="2269493" cy="1394117"/>
          </a:xfrm>
          <a:prstGeom prst="rect">
            <a:avLst/>
          </a:prstGeom>
        </p:spPr>
      </p:pic>
    </p:spTree>
    <p:extLst>
      <p:ext uri="{BB962C8B-B14F-4D97-AF65-F5344CB8AC3E}">
        <p14:creationId xmlns:p14="http://schemas.microsoft.com/office/powerpoint/2010/main" val="2685923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Extraction &amp; Formatting</a:t>
            </a:r>
          </a:p>
        </p:txBody>
      </p:sp>
      <p:sp>
        <p:nvSpPr>
          <p:cNvPr id="3" name="Content Placeholder 2"/>
          <p:cNvSpPr>
            <a:spLocks noGrp="1"/>
          </p:cNvSpPr>
          <p:nvPr>
            <p:ph idx="1"/>
          </p:nvPr>
        </p:nvSpPr>
        <p:spPr>
          <a:xfrm>
            <a:off x="304800" y="1600200"/>
            <a:ext cx="5715000" cy="4525963"/>
          </a:xfrm>
        </p:spPr>
        <p:txBody>
          <a:bodyPr>
            <a:normAutofit fontScale="77500" lnSpcReduction="20000"/>
          </a:bodyPr>
          <a:lstStyle/>
          <a:p>
            <a:r>
              <a:rPr lang="en-US" dirty="0"/>
              <a:t>Some of the data identified as input for the analysis may arrive in a format incompatible with the Big Data solution. </a:t>
            </a:r>
          </a:p>
          <a:p>
            <a:r>
              <a:rPr lang="en-US" dirty="0"/>
              <a:t>The Data Extraction lifecycle stage is  dedicated to extracting disparate data and </a:t>
            </a:r>
            <a:r>
              <a:rPr lang="en-US" b="1" dirty="0"/>
              <a:t>transforming it into a format </a:t>
            </a:r>
            <a:r>
              <a:rPr lang="en-US" dirty="0"/>
              <a:t>that the underlying Big Data solution can use for the purpose of the data analysis (e.g. Data Format Standards - SOTF).</a:t>
            </a:r>
          </a:p>
          <a:p>
            <a:r>
              <a:rPr lang="en-US" spc="-10" dirty="0">
                <a:cs typeface="Times New Roman"/>
              </a:rPr>
              <a:t>The extent </a:t>
            </a:r>
            <a:r>
              <a:rPr lang="en-US" spc="-5" dirty="0">
                <a:cs typeface="Times New Roman"/>
              </a:rPr>
              <a:t>of </a:t>
            </a:r>
            <a:r>
              <a:rPr lang="en-US" spc="-10" dirty="0">
                <a:cs typeface="Times New Roman"/>
              </a:rPr>
              <a:t>extraction and transformation required depends on the types </a:t>
            </a:r>
            <a:r>
              <a:rPr lang="en-US" spc="-5" dirty="0">
                <a:cs typeface="Times New Roman"/>
              </a:rPr>
              <a:t>of </a:t>
            </a:r>
            <a:r>
              <a:rPr lang="en-US" spc="-10" dirty="0">
                <a:cs typeface="Times New Roman"/>
              </a:rPr>
              <a:t>analytics and capabilities </a:t>
            </a:r>
            <a:r>
              <a:rPr lang="en-US" spc="-5" dirty="0">
                <a:cs typeface="Times New Roman"/>
              </a:rPr>
              <a:t>of </a:t>
            </a:r>
            <a:r>
              <a:rPr lang="en-US" spc="-10" dirty="0">
                <a:cs typeface="Times New Roman"/>
              </a:rPr>
              <a:t>the Big Data solution</a:t>
            </a:r>
            <a:endParaRPr lang="en-US" dirty="0"/>
          </a:p>
        </p:txBody>
      </p:sp>
      <p:sp>
        <p:nvSpPr>
          <p:cNvPr id="4" name="object 2"/>
          <p:cNvSpPr/>
          <p:nvPr/>
        </p:nvSpPr>
        <p:spPr>
          <a:xfrm>
            <a:off x="6182872" y="1218466"/>
            <a:ext cx="2691457" cy="525097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34725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Extraction</a:t>
            </a:r>
          </a:p>
        </p:txBody>
      </p:sp>
      <p:sp>
        <p:nvSpPr>
          <p:cNvPr id="3" name="Content Placeholder 2"/>
          <p:cNvSpPr>
            <a:spLocks noGrp="1"/>
          </p:cNvSpPr>
          <p:nvPr>
            <p:ph idx="1"/>
          </p:nvPr>
        </p:nvSpPr>
        <p:spPr/>
        <p:txBody>
          <a:bodyPr/>
          <a:lstStyle/>
          <a:p>
            <a:endParaRPr lang="en-US"/>
          </a:p>
        </p:txBody>
      </p:sp>
      <p:sp>
        <p:nvSpPr>
          <p:cNvPr id="4" name="object 2"/>
          <p:cNvSpPr txBox="1"/>
          <p:nvPr/>
        </p:nvSpPr>
        <p:spPr>
          <a:xfrm>
            <a:off x="198913" y="3808792"/>
            <a:ext cx="8828426" cy="453116"/>
          </a:xfrm>
          <a:prstGeom prst="rect">
            <a:avLst/>
          </a:prstGeom>
        </p:spPr>
        <p:txBody>
          <a:bodyPr vert="horz" wrap="square" lIns="0" tIns="26670" rIns="0" bIns="0" rtlCol="0">
            <a:spAutoFit/>
          </a:bodyPr>
          <a:lstStyle/>
          <a:p>
            <a:pPr marL="12700" marR="5080">
              <a:lnSpc>
                <a:spcPts val="1660"/>
              </a:lnSpc>
              <a:spcBef>
                <a:spcPts val="210"/>
              </a:spcBef>
            </a:pPr>
            <a:r>
              <a:rPr sz="1400" u="sng" spc="-10" dirty="0">
                <a:solidFill>
                  <a:srgbClr val="0000ED"/>
                </a:solidFill>
                <a:cs typeface="Times New Roman"/>
                <a:hlinkClick r:id="" action="ppaction://noaction"/>
              </a:rPr>
              <a:t>Figure </a:t>
            </a:r>
            <a:r>
              <a:rPr sz="1400" u="sng" spc="-5" dirty="0">
                <a:solidFill>
                  <a:srgbClr val="0000ED"/>
                </a:solidFill>
                <a:cs typeface="Times New Roman"/>
                <a:hlinkClick r:id="" action="ppaction://noaction"/>
              </a:rPr>
              <a:t>3.12</a:t>
            </a:r>
            <a:r>
              <a:rPr sz="1400" spc="-5" dirty="0">
                <a:solidFill>
                  <a:srgbClr val="0000ED"/>
                </a:solidFill>
                <a:cs typeface="Times New Roman"/>
                <a:hlinkClick r:id="" action="ppaction://noaction"/>
              </a:rPr>
              <a:t> </a:t>
            </a:r>
            <a:r>
              <a:rPr sz="1400" spc="-10" dirty="0">
                <a:cs typeface="Times New Roman"/>
              </a:rPr>
              <a:t>illustrates the extraction </a:t>
            </a:r>
            <a:r>
              <a:rPr sz="1400" spc="-5" dirty="0">
                <a:cs typeface="Times New Roman"/>
              </a:rPr>
              <a:t>of </a:t>
            </a:r>
            <a:r>
              <a:rPr sz="1400" spc="-10" dirty="0">
                <a:cs typeface="Times New Roman"/>
              </a:rPr>
              <a:t>comments and </a:t>
            </a:r>
            <a:r>
              <a:rPr sz="1400" spc="-5" dirty="0">
                <a:cs typeface="Times New Roman"/>
              </a:rPr>
              <a:t>a </a:t>
            </a:r>
            <a:r>
              <a:rPr sz="1400" spc="-10" dirty="0">
                <a:cs typeface="Times New Roman"/>
              </a:rPr>
              <a:t>user ID embedded within an </a:t>
            </a:r>
            <a:r>
              <a:rPr sz="1400" spc="-15" dirty="0">
                <a:cs typeface="Times New Roman"/>
              </a:rPr>
              <a:t>XML  </a:t>
            </a:r>
            <a:r>
              <a:rPr sz="1400" spc="-10" dirty="0">
                <a:cs typeface="Times New Roman"/>
              </a:rPr>
              <a:t>document without the need for further</a:t>
            </a:r>
            <a:r>
              <a:rPr sz="1400" spc="125" dirty="0">
                <a:cs typeface="Times New Roman"/>
              </a:rPr>
              <a:t> </a:t>
            </a:r>
            <a:r>
              <a:rPr sz="1400" spc="-10" dirty="0">
                <a:cs typeface="Times New Roman"/>
              </a:rPr>
              <a:t>transformation.</a:t>
            </a:r>
            <a:endParaRPr sz="1400" dirty="0">
              <a:cs typeface="Times New Roman"/>
            </a:endParaRPr>
          </a:p>
        </p:txBody>
      </p:sp>
      <p:sp>
        <p:nvSpPr>
          <p:cNvPr id="5" name="object 3"/>
          <p:cNvSpPr/>
          <p:nvPr/>
        </p:nvSpPr>
        <p:spPr>
          <a:xfrm>
            <a:off x="1033885" y="1255458"/>
            <a:ext cx="7009475" cy="2533551"/>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69857" y="6147566"/>
            <a:ext cx="9302743" cy="307563"/>
          </a:xfrm>
          <a:prstGeom prst="rect">
            <a:avLst/>
          </a:prstGeom>
        </p:spPr>
        <p:txBody>
          <a:bodyPr vert="horz" wrap="square" lIns="0" tIns="93345" rIns="0" bIns="0" rtlCol="0">
            <a:spAutoFit/>
          </a:bodyPr>
          <a:lstStyle/>
          <a:p>
            <a:pPr marL="12700" marR="5080">
              <a:lnSpc>
                <a:spcPts val="1660"/>
              </a:lnSpc>
              <a:spcBef>
                <a:spcPts val="755"/>
              </a:spcBef>
            </a:pPr>
            <a:r>
              <a:rPr sz="1400" u="sng" spc="-10" dirty="0">
                <a:solidFill>
                  <a:srgbClr val="0000ED"/>
                </a:solidFill>
                <a:cs typeface="Times New Roman"/>
                <a:hlinkClick r:id="" action="ppaction://noaction"/>
              </a:rPr>
              <a:t>Figure </a:t>
            </a:r>
            <a:r>
              <a:rPr sz="1400" u="sng" spc="-5" dirty="0">
                <a:solidFill>
                  <a:srgbClr val="0000ED"/>
                </a:solidFill>
                <a:cs typeface="Times New Roman"/>
                <a:hlinkClick r:id="" action="ppaction://noaction"/>
              </a:rPr>
              <a:t>3.13</a:t>
            </a:r>
            <a:r>
              <a:rPr sz="1400" spc="-5" dirty="0">
                <a:solidFill>
                  <a:srgbClr val="0000ED"/>
                </a:solidFill>
                <a:cs typeface="Times New Roman"/>
                <a:hlinkClick r:id="" action="ppaction://noaction"/>
              </a:rPr>
              <a:t> </a:t>
            </a:r>
            <a:r>
              <a:rPr sz="1400" spc="-10" dirty="0">
                <a:cs typeface="Times New Roman"/>
              </a:rPr>
              <a:t>demonstrates the extraction </a:t>
            </a:r>
            <a:r>
              <a:rPr sz="1400" spc="-5" dirty="0">
                <a:cs typeface="Times New Roman"/>
              </a:rPr>
              <a:t>of </a:t>
            </a:r>
            <a:r>
              <a:rPr sz="1400" spc="-10" dirty="0">
                <a:cs typeface="Times New Roman"/>
              </a:rPr>
              <a:t>the latitude and longitude coordinates </a:t>
            </a:r>
            <a:r>
              <a:rPr sz="1400" spc="-5" dirty="0">
                <a:cs typeface="Times New Roman"/>
              </a:rPr>
              <a:t>of a </a:t>
            </a:r>
            <a:r>
              <a:rPr sz="1400" spc="-10" dirty="0">
                <a:cs typeface="Times New Roman"/>
              </a:rPr>
              <a:t>user  from </a:t>
            </a:r>
            <a:r>
              <a:rPr sz="1400" spc="-5" dirty="0">
                <a:cs typeface="Times New Roman"/>
              </a:rPr>
              <a:t>a </a:t>
            </a:r>
            <a:r>
              <a:rPr sz="1400" spc="-10" dirty="0">
                <a:cs typeface="Times New Roman"/>
              </a:rPr>
              <a:t>single JSON</a:t>
            </a:r>
            <a:r>
              <a:rPr sz="1400" spc="-5" dirty="0">
                <a:cs typeface="Times New Roman"/>
              </a:rPr>
              <a:t> </a:t>
            </a:r>
            <a:r>
              <a:rPr sz="1400" spc="-10" dirty="0">
                <a:cs typeface="Times New Roman"/>
              </a:rPr>
              <a:t>field.</a:t>
            </a:r>
            <a:endParaRPr sz="1400" dirty="0">
              <a:cs typeface="Times New Roman"/>
            </a:endParaRPr>
          </a:p>
        </p:txBody>
      </p:sp>
      <p:sp>
        <p:nvSpPr>
          <p:cNvPr id="7" name="object 5"/>
          <p:cNvSpPr/>
          <p:nvPr/>
        </p:nvSpPr>
        <p:spPr>
          <a:xfrm>
            <a:off x="1033883" y="4290598"/>
            <a:ext cx="6645600" cy="19207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8389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fontScale="90000"/>
          </a:bodyPr>
          <a:lstStyle/>
          <a:p>
            <a:r>
              <a:rPr lang="en-GB" dirty="0">
                <a:solidFill>
                  <a:srgbClr val="35436A"/>
                </a:solidFill>
                <a:latin typeface="Arial" charset="0"/>
              </a:rPr>
              <a:t>A Prototype Spatial Object Transfer Format (SOTF)</a:t>
            </a:r>
            <a:endParaRPr lang="en-GB" dirty="0">
              <a:solidFill>
                <a:srgbClr val="35436A"/>
              </a:solidFill>
            </a:endParaRPr>
          </a:p>
        </p:txBody>
      </p:sp>
      <p:sp>
        <p:nvSpPr>
          <p:cNvPr id="59395" name="Rectangle 3"/>
          <p:cNvSpPr>
            <a:spLocks noGrp="1" noChangeArrowheads="1"/>
          </p:cNvSpPr>
          <p:nvPr>
            <p:ph idx="1"/>
          </p:nvPr>
        </p:nvSpPr>
        <p:spPr/>
        <p:txBody>
          <a:bodyPr>
            <a:normAutofit fontScale="62500" lnSpcReduction="20000"/>
          </a:bodyPr>
          <a:lstStyle/>
          <a:p>
            <a:r>
              <a:rPr lang="en-GB" sz="2800" dirty="0">
                <a:latin typeface="Arial" charset="0"/>
              </a:rPr>
              <a:t>SOTF supports multiple inheritance of feature types</a:t>
            </a:r>
          </a:p>
          <a:p>
            <a:r>
              <a:rPr lang="en-GB" sz="2800" dirty="0">
                <a:latin typeface="Arial" charset="0"/>
              </a:rPr>
              <a:t>SOTF supports light-weight, binary feature relationships</a:t>
            </a:r>
          </a:p>
          <a:p>
            <a:r>
              <a:rPr lang="en-GB" sz="2800" dirty="0">
                <a:latin typeface="Arial" charset="0"/>
              </a:rPr>
              <a:t>SOTF it was originally designed to handle complex, structured geospatial data;</a:t>
            </a:r>
          </a:p>
          <a:p>
            <a:pPr lvl="1"/>
            <a:r>
              <a:rPr lang="en-GB" dirty="0">
                <a:latin typeface="Arial" charset="0"/>
              </a:rPr>
              <a:t> </a:t>
            </a:r>
            <a:r>
              <a:rPr lang="en-GB" i="1" dirty="0">
                <a:latin typeface="Arial" charset="0"/>
              </a:rPr>
              <a:t>it does not support methods and behaviour.</a:t>
            </a:r>
          </a:p>
          <a:p>
            <a:r>
              <a:rPr lang="en-GB" sz="2800" dirty="0">
                <a:latin typeface="Arial" charset="0"/>
              </a:rPr>
              <a:t>SOTF has an object-oriented schema with:</a:t>
            </a:r>
          </a:p>
          <a:p>
            <a:pPr lvl="1"/>
            <a:r>
              <a:rPr lang="en-GB" dirty="0">
                <a:latin typeface="Arial" charset="0"/>
              </a:rPr>
              <a:t>features and feature types</a:t>
            </a:r>
          </a:p>
          <a:p>
            <a:pPr lvl="1"/>
            <a:r>
              <a:rPr lang="en-GB" dirty="0">
                <a:latin typeface="Arial" charset="0"/>
              </a:rPr>
              <a:t>properties and data types</a:t>
            </a:r>
          </a:p>
          <a:p>
            <a:r>
              <a:rPr lang="en-GB" sz="2800" dirty="0">
                <a:latin typeface="Arial" charset="0"/>
              </a:rPr>
              <a:t>SOTF supports multiple geometric properties per feature</a:t>
            </a:r>
          </a:p>
          <a:p>
            <a:r>
              <a:rPr lang="en-GB" sz="2800" dirty="0">
                <a:latin typeface="Arial" charset="0"/>
              </a:rPr>
              <a:t>SOTF supports both spatial and </a:t>
            </a:r>
            <a:r>
              <a:rPr lang="en-GB" sz="2800" dirty="0" err="1">
                <a:latin typeface="Arial" charset="0"/>
              </a:rPr>
              <a:t>aspatial</a:t>
            </a:r>
            <a:r>
              <a:rPr lang="en-GB" sz="2800" dirty="0">
                <a:latin typeface="Arial" charset="0"/>
              </a:rPr>
              <a:t> feature types</a:t>
            </a:r>
          </a:p>
          <a:p>
            <a:r>
              <a:rPr lang="en-GB" sz="2800" dirty="0">
                <a:latin typeface="Arial" charset="0"/>
              </a:rPr>
              <a:t>Designed to work with both [object-]relational and object-oriented data stores</a:t>
            </a:r>
          </a:p>
          <a:p>
            <a:r>
              <a:rPr lang="en-GB" sz="2800" dirty="0">
                <a:latin typeface="Arial" charset="0"/>
              </a:rPr>
              <a:t>An SOTF dataset always includes an </a:t>
            </a:r>
            <a:r>
              <a:rPr lang="en-GB" sz="2800" i="1" dirty="0">
                <a:latin typeface="Arial" charset="0"/>
              </a:rPr>
              <a:t>explicit</a:t>
            </a:r>
            <a:r>
              <a:rPr lang="en-GB" sz="2800" dirty="0">
                <a:latin typeface="Arial" charset="0"/>
              </a:rPr>
              <a:t> schema </a:t>
            </a:r>
          </a:p>
          <a:p>
            <a:r>
              <a:rPr lang="en-GB" sz="2800" dirty="0">
                <a:latin typeface="Arial" charset="0"/>
              </a:rPr>
              <a:t>To support export of an SOTF dataset a data store</a:t>
            </a:r>
          </a:p>
          <a:p>
            <a:pPr lvl="1"/>
            <a:r>
              <a:rPr lang="en-GB" sz="2400" dirty="0">
                <a:latin typeface="Arial" charset="0"/>
              </a:rPr>
              <a:t>should provide feature identifiers that persist between exports</a:t>
            </a:r>
          </a:p>
          <a:p>
            <a:pPr lvl="1"/>
            <a:r>
              <a:rPr lang="en-GB" sz="2400" dirty="0">
                <a:latin typeface="Arial" charset="0"/>
              </a:rPr>
              <a:t>may provide ability to retain a previous state</a:t>
            </a:r>
            <a:endParaRPr lang="en-GB" sz="2400" dirty="0"/>
          </a:p>
          <a:p>
            <a:endParaRPr lang="en-GB" sz="2800" dirty="0">
              <a:latin typeface="Arial" charset="0"/>
            </a:endParaRPr>
          </a:p>
          <a:p>
            <a:endParaRPr lang="en-GB" i="1" dirty="0"/>
          </a:p>
        </p:txBody>
      </p:sp>
    </p:spTree>
    <p:extLst>
      <p:ext uri="{BB962C8B-B14F-4D97-AF65-F5344CB8AC3E}">
        <p14:creationId xmlns:p14="http://schemas.microsoft.com/office/powerpoint/2010/main" val="585096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39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39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39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39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39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39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bldLvl="2"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title"/>
          </p:nvPr>
        </p:nvSpPr>
        <p:spPr/>
        <p:txBody>
          <a:bodyPr>
            <a:normAutofit fontScale="90000"/>
          </a:bodyPr>
          <a:lstStyle/>
          <a:p>
            <a:r>
              <a:rPr lang="en-GB" dirty="0">
                <a:solidFill>
                  <a:srgbClr val="35436A"/>
                </a:solidFill>
                <a:latin typeface="Arial" charset="0"/>
              </a:rPr>
              <a:t>A Prototype Spatial Object Transfer Format (SOTF)</a:t>
            </a:r>
            <a:endParaRPr lang="en-GB" dirty="0"/>
          </a:p>
        </p:txBody>
      </p:sp>
      <p:sp>
        <p:nvSpPr>
          <p:cNvPr id="4" name="Content Placeholder 3"/>
          <p:cNvSpPr>
            <a:spLocks noGrp="1"/>
          </p:cNvSpPr>
          <p:nvPr>
            <p:ph idx="1"/>
          </p:nvPr>
        </p:nvSpPr>
        <p:spPr/>
        <p:txBody>
          <a:bodyPr/>
          <a:lstStyle/>
          <a:p>
            <a:endParaRPr lang="en-US"/>
          </a:p>
        </p:txBody>
      </p:sp>
      <p:grpSp>
        <p:nvGrpSpPr>
          <p:cNvPr id="3" name="Group 2"/>
          <p:cNvGrpSpPr/>
          <p:nvPr/>
        </p:nvGrpSpPr>
        <p:grpSpPr>
          <a:xfrm>
            <a:off x="645037" y="1351433"/>
            <a:ext cx="6872519" cy="2895600"/>
            <a:chOff x="609600" y="2373960"/>
            <a:chExt cx="7315200" cy="3505200"/>
          </a:xfrm>
        </p:grpSpPr>
        <p:sp>
          <p:nvSpPr>
            <p:cNvPr id="64514" name="Rectangle 2"/>
            <p:cNvSpPr>
              <a:spLocks noChangeArrowheads="1"/>
            </p:cNvSpPr>
            <p:nvPr/>
          </p:nvSpPr>
          <p:spPr bwMode="auto">
            <a:xfrm>
              <a:off x="1219200" y="3516960"/>
              <a:ext cx="7620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64516" name="Group 4"/>
            <p:cNvGrpSpPr>
              <a:grpSpLocks/>
            </p:cNvGrpSpPr>
            <p:nvPr/>
          </p:nvGrpSpPr>
          <p:grpSpPr bwMode="auto">
            <a:xfrm>
              <a:off x="609600" y="2373960"/>
              <a:ext cx="3352800" cy="3505200"/>
              <a:chOff x="384" y="1680"/>
              <a:chExt cx="2112" cy="2208"/>
            </a:xfrm>
          </p:grpSpPr>
          <p:sp>
            <p:nvSpPr>
              <p:cNvPr id="64517" name="Rectangle 5"/>
              <p:cNvSpPr>
                <a:spLocks noChangeArrowheads="1"/>
              </p:cNvSpPr>
              <p:nvPr/>
            </p:nvSpPr>
            <p:spPr bwMode="auto">
              <a:xfrm>
                <a:off x="384" y="1968"/>
                <a:ext cx="2112" cy="192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18" name="Freeform 6"/>
              <p:cNvSpPr>
                <a:spLocks/>
              </p:cNvSpPr>
              <p:nvPr/>
            </p:nvSpPr>
            <p:spPr bwMode="auto">
              <a:xfrm>
                <a:off x="912" y="2352"/>
                <a:ext cx="1536" cy="1488"/>
              </a:xfrm>
              <a:custGeom>
                <a:avLst/>
                <a:gdLst>
                  <a:gd name="T0" fmla="*/ 0 w 1536"/>
                  <a:gd name="T1" fmla="*/ 1488 h 1488"/>
                  <a:gd name="T2" fmla="*/ 0 w 1536"/>
                  <a:gd name="T3" fmla="*/ 1392 h 1488"/>
                  <a:gd name="T4" fmla="*/ 144 w 1536"/>
                  <a:gd name="T5" fmla="*/ 1296 h 1488"/>
                  <a:gd name="T6" fmla="*/ 144 w 1536"/>
                  <a:gd name="T7" fmla="*/ 1248 h 1488"/>
                  <a:gd name="T8" fmla="*/ 192 w 1536"/>
                  <a:gd name="T9" fmla="*/ 1152 h 1488"/>
                  <a:gd name="T10" fmla="*/ 240 w 1536"/>
                  <a:gd name="T11" fmla="*/ 1104 h 1488"/>
                  <a:gd name="T12" fmla="*/ 288 w 1536"/>
                  <a:gd name="T13" fmla="*/ 1056 h 1488"/>
                  <a:gd name="T14" fmla="*/ 336 w 1536"/>
                  <a:gd name="T15" fmla="*/ 1056 h 1488"/>
                  <a:gd name="T16" fmla="*/ 384 w 1536"/>
                  <a:gd name="T17" fmla="*/ 1104 h 1488"/>
                  <a:gd name="T18" fmla="*/ 384 w 1536"/>
                  <a:gd name="T19" fmla="*/ 1152 h 1488"/>
                  <a:gd name="T20" fmla="*/ 432 w 1536"/>
                  <a:gd name="T21" fmla="*/ 1008 h 1488"/>
                  <a:gd name="T22" fmla="*/ 384 w 1536"/>
                  <a:gd name="T23" fmla="*/ 960 h 1488"/>
                  <a:gd name="T24" fmla="*/ 336 w 1536"/>
                  <a:gd name="T25" fmla="*/ 960 h 1488"/>
                  <a:gd name="T26" fmla="*/ 336 w 1536"/>
                  <a:gd name="T27" fmla="*/ 912 h 1488"/>
                  <a:gd name="T28" fmla="*/ 432 w 1536"/>
                  <a:gd name="T29" fmla="*/ 912 h 1488"/>
                  <a:gd name="T30" fmla="*/ 480 w 1536"/>
                  <a:gd name="T31" fmla="*/ 816 h 1488"/>
                  <a:gd name="T32" fmla="*/ 432 w 1536"/>
                  <a:gd name="T33" fmla="*/ 816 h 1488"/>
                  <a:gd name="T34" fmla="*/ 432 w 1536"/>
                  <a:gd name="T35" fmla="*/ 672 h 1488"/>
                  <a:gd name="T36" fmla="*/ 576 w 1536"/>
                  <a:gd name="T37" fmla="*/ 720 h 1488"/>
                  <a:gd name="T38" fmla="*/ 528 w 1536"/>
                  <a:gd name="T39" fmla="*/ 576 h 1488"/>
                  <a:gd name="T40" fmla="*/ 528 w 1536"/>
                  <a:gd name="T41" fmla="*/ 528 h 1488"/>
                  <a:gd name="T42" fmla="*/ 768 w 1536"/>
                  <a:gd name="T43" fmla="*/ 480 h 1488"/>
                  <a:gd name="T44" fmla="*/ 864 w 1536"/>
                  <a:gd name="T45" fmla="*/ 384 h 1488"/>
                  <a:gd name="T46" fmla="*/ 960 w 1536"/>
                  <a:gd name="T47" fmla="*/ 288 h 1488"/>
                  <a:gd name="T48" fmla="*/ 1056 w 1536"/>
                  <a:gd name="T49" fmla="*/ 336 h 1488"/>
                  <a:gd name="T50" fmla="*/ 1056 w 1536"/>
                  <a:gd name="T51" fmla="*/ 432 h 1488"/>
                  <a:gd name="T52" fmla="*/ 1152 w 1536"/>
                  <a:gd name="T53" fmla="*/ 336 h 1488"/>
                  <a:gd name="T54" fmla="*/ 1152 w 1536"/>
                  <a:gd name="T55" fmla="*/ 288 h 1488"/>
                  <a:gd name="T56" fmla="*/ 1152 w 1536"/>
                  <a:gd name="T57" fmla="*/ 240 h 1488"/>
                  <a:gd name="T58" fmla="*/ 1200 w 1536"/>
                  <a:gd name="T59" fmla="*/ 192 h 1488"/>
                  <a:gd name="T60" fmla="*/ 1296 w 1536"/>
                  <a:gd name="T61" fmla="*/ 192 h 1488"/>
                  <a:gd name="T62" fmla="*/ 1344 w 1536"/>
                  <a:gd name="T63" fmla="*/ 96 h 1488"/>
                  <a:gd name="T64" fmla="*/ 1344 w 1536"/>
                  <a:gd name="T65" fmla="*/ 48 h 1488"/>
                  <a:gd name="T66" fmla="*/ 1392 w 1536"/>
                  <a:gd name="T67" fmla="*/ 0 h 1488"/>
                  <a:gd name="T68" fmla="*/ 1488 w 1536"/>
                  <a:gd name="T69" fmla="*/ 48 h 1488"/>
                  <a:gd name="T70" fmla="*/ 1536 w 1536"/>
                  <a:gd name="T71" fmla="*/ 96 h 1488"/>
                  <a:gd name="T72" fmla="*/ 1536 w 1536"/>
                  <a:gd name="T73" fmla="*/ 1488 h 1488"/>
                  <a:gd name="T74" fmla="*/ 0 w 1536"/>
                  <a:gd name="T75"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6" h="1488">
                    <a:moveTo>
                      <a:pt x="0" y="1488"/>
                    </a:moveTo>
                    <a:lnTo>
                      <a:pt x="0" y="1392"/>
                    </a:lnTo>
                    <a:lnTo>
                      <a:pt x="144" y="1296"/>
                    </a:lnTo>
                    <a:lnTo>
                      <a:pt x="144" y="1248"/>
                    </a:lnTo>
                    <a:lnTo>
                      <a:pt x="192" y="1152"/>
                    </a:lnTo>
                    <a:lnTo>
                      <a:pt x="240" y="1104"/>
                    </a:lnTo>
                    <a:lnTo>
                      <a:pt x="288" y="1056"/>
                    </a:lnTo>
                    <a:lnTo>
                      <a:pt x="336" y="1056"/>
                    </a:lnTo>
                    <a:lnTo>
                      <a:pt x="384" y="1104"/>
                    </a:lnTo>
                    <a:lnTo>
                      <a:pt x="384" y="1152"/>
                    </a:lnTo>
                    <a:lnTo>
                      <a:pt x="432" y="1008"/>
                    </a:lnTo>
                    <a:lnTo>
                      <a:pt x="384" y="960"/>
                    </a:lnTo>
                    <a:lnTo>
                      <a:pt x="336" y="960"/>
                    </a:lnTo>
                    <a:lnTo>
                      <a:pt x="336" y="912"/>
                    </a:lnTo>
                    <a:lnTo>
                      <a:pt x="432" y="912"/>
                    </a:lnTo>
                    <a:lnTo>
                      <a:pt x="480" y="816"/>
                    </a:lnTo>
                    <a:lnTo>
                      <a:pt x="432" y="816"/>
                    </a:lnTo>
                    <a:lnTo>
                      <a:pt x="432" y="672"/>
                    </a:lnTo>
                    <a:lnTo>
                      <a:pt x="576" y="720"/>
                    </a:lnTo>
                    <a:lnTo>
                      <a:pt x="528" y="576"/>
                    </a:lnTo>
                    <a:lnTo>
                      <a:pt x="528" y="528"/>
                    </a:lnTo>
                    <a:lnTo>
                      <a:pt x="768" y="480"/>
                    </a:lnTo>
                    <a:lnTo>
                      <a:pt x="864" y="384"/>
                    </a:lnTo>
                    <a:lnTo>
                      <a:pt x="960" y="288"/>
                    </a:lnTo>
                    <a:lnTo>
                      <a:pt x="1056" y="336"/>
                    </a:lnTo>
                    <a:lnTo>
                      <a:pt x="1056" y="432"/>
                    </a:lnTo>
                    <a:lnTo>
                      <a:pt x="1152" y="336"/>
                    </a:lnTo>
                    <a:lnTo>
                      <a:pt x="1152" y="288"/>
                    </a:lnTo>
                    <a:lnTo>
                      <a:pt x="1152" y="240"/>
                    </a:lnTo>
                    <a:lnTo>
                      <a:pt x="1200" y="192"/>
                    </a:lnTo>
                    <a:lnTo>
                      <a:pt x="1296" y="192"/>
                    </a:lnTo>
                    <a:lnTo>
                      <a:pt x="1344" y="96"/>
                    </a:lnTo>
                    <a:lnTo>
                      <a:pt x="1344" y="48"/>
                    </a:lnTo>
                    <a:lnTo>
                      <a:pt x="1392" y="0"/>
                    </a:lnTo>
                    <a:lnTo>
                      <a:pt x="1488" y="48"/>
                    </a:lnTo>
                    <a:lnTo>
                      <a:pt x="1536" y="96"/>
                    </a:lnTo>
                    <a:lnTo>
                      <a:pt x="1536" y="1488"/>
                    </a:lnTo>
                    <a:lnTo>
                      <a:pt x="0" y="1488"/>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19" name="Freeform 7"/>
              <p:cNvSpPr>
                <a:spLocks/>
              </p:cNvSpPr>
              <p:nvPr/>
            </p:nvSpPr>
            <p:spPr bwMode="auto">
              <a:xfrm>
                <a:off x="816"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20" name="Text Box 8"/>
              <p:cNvSpPr txBox="1">
                <a:spLocks noChangeArrowheads="1"/>
              </p:cNvSpPr>
              <p:nvPr/>
            </p:nvSpPr>
            <p:spPr bwMode="auto">
              <a:xfrm>
                <a:off x="816" y="1680"/>
                <a:ext cx="953" cy="2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a:latin typeface="Times New Roman" charset="0"/>
                  </a:rPr>
                  <a:t>Data supplier</a:t>
                </a:r>
              </a:p>
            </p:txBody>
          </p:sp>
        </p:grpSp>
        <p:grpSp>
          <p:nvGrpSpPr>
            <p:cNvPr id="64521" name="Group 9"/>
            <p:cNvGrpSpPr>
              <a:grpSpLocks/>
            </p:cNvGrpSpPr>
            <p:nvPr/>
          </p:nvGrpSpPr>
          <p:grpSpPr bwMode="auto">
            <a:xfrm>
              <a:off x="4800546" y="3207400"/>
              <a:ext cx="879360" cy="690563"/>
              <a:chOff x="3024" y="2205"/>
              <a:chExt cx="554" cy="435"/>
            </a:xfrm>
          </p:grpSpPr>
          <p:sp>
            <p:nvSpPr>
              <p:cNvPr id="64522" name="Oval 10"/>
              <p:cNvSpPr>
                <a:spLocks noChangeArrowheads="1"/>
              </p:cNvSpPr>
              <p:nvPr/>
            </p:nvSpPr>
            <p:spPr bwMode="auto">
              <a:xfrm>
                <a:off x="3168" y="2544"/>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64523" name="Text Box 11"/>
              <p:cNvSpPr txBox="1">
                <a:spLocks noChangeArrowheads="1"/>
              </p:cNvSpPr>
              <p:nvPr/>
            </p:nvSpPr>
            <p:spPr bwMode="auto">
              <a:xfrm>
                <a:off x="3024" y="2205"/>
                <a:ext cx="554" cy="2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dirty="0">
                    <a:latin typeface="Times New Roman" charset="0"/>
                  </a:rPr>
                  <a:t>dataset</a:t>
                </a:r>
              </a:p>
            </p:txBody>
          </p:sp>
        </p:grpSp>
        <p:sp>
          <p:nvSpPr>
            <p:cNvPr id="64524" name="AutoShape 12"/>
            <p:cNvSpPr>
              <a:spLocks noChangeArrowheads="1"/>
            </p:cNvSpPr>
            <p:nvPr/>
          </p:nvSpPr>
          <p:spPr bwMode="auto">
            <a:xfrm>
              <a:off x="4267200" y="3593160"/>
              <a:ext cx="533400" cy="485775"/>
            </a:xfrm>
            <a:prstGeom prst="rightArrow">
              <a:avLst>
                <a:gd name="adj1" fmla="val 37907"/>
                <a:gd name="adj2" fmla="val 65144"/>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64525" name="Group 13"/>
            <p:cNvGrpSpPr>
              <a:grpSpLocks/>
            </p:cNvGrpSpPr>
            <p:nvPr/>
          </p:nvGrpSpPr>
          <p:grpSpPr bwMode="auto">
            <a:xfrm>
              <a:off x="5791200" y="2983560"/>
              <a:ext cx="2133600" cy="1143000"/>
              <a:chOff x="3648" y="2064"/>
              <a:chExt cx="1344" cy="720"/>
            </a:xfrm>
          </p:grpSpPr>
          <p:grpSp>
            <p:nvGrpSpPr>
              <p:cNvPr id="64526" name="Group 14"/>
              <p:cNvGrpSpPr>
                <a:grpSpLocks/>
              </p:cNvGrpSpPr>
              <p:nvPr/>
            </p:nvGrpSpPr>
            <p:grpSpPr bwMode="auto">
              <a:xfrm>
                <a:off x="3936" y="2064"/>
                <a:ext cx="1056" cy="720"/>
                <a:chOff x="3936" y="2064"/>
                <a:chExt cx="1056" cy="720"/>
              </a:xfrm>
            </p:grpSpPr>
            <p:sp>
              <p:nvSpPr>
                <p:cNvPr id="64527" name="Freeform 15"/>
                <p:cNvSpPr>
                  <a:spLocks/>
                </p:cNvSpPr>
                <p:nvPr/>
              </p:nvSpPr>
              <p:spPr bwMode="auto">
                <a:xfrm>
                  <a:off x="4272"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28" name="Rectangle 16"/>
                <p:cNvSpPr>
                  <a:spLocks noChangeArrowheads="1"/>
                </p:cNvSpPr>
                <p:nvPr/>
              </p:nvSpPr>
              <p:spPr bwMode="auto">
                <a:xfrm>
                  <a:off x="4224" y="2400"/>
                  <a:ext cx="480" cy="38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29" name="Text Box 17"/>
                <p:cNvSpPr txBox="1">
                  <a:spLocks noChangeArrowheads="1"/>
                </p:cNvSpPr>
                <p:nvPr/>
              </p:nvSpPr>
              <p:spPr bwMode="auto">
                <a:xfrm>
                  <a:off x="3936" y="2064"/>
                  <a:ext cx="1056" cy="2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dirty="0">
                      <a:latin typeface="Times New Roman" charset="0"/>
                    </a:rPr>
                    <a:t>Data consumer</a:t>
                  </a:r>
                </a:p>
              </p:txBody>
            </p:sp>
          </p:grpSp>
          <p:sp>
            <p:nvSpPr>
              <p:cNvPr id="64530" name="AutoShape 18"/>
              <p:cNvSpPr>
                <a:spLocks noChangeArrowheads="1"/>
              </p:cNvSpPr>
              <p:nvPr/>
            </p:nvSpPr>
            <p:spPr bwMode="auto">
              <a:xfrm>
                <a:off x="3648" y="2448"/>
                <a:ext cx="336" cy="306"/>
              </a:xfrm>
              <a:prstGeom prst="rightArrow">
                <a:avLst>
                  <a:gd name="adj1" fmla="val 37907"/>
                  <a:gd name="adj2" fmla="val 60133"/>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grpSp>
      <p:grpSp>
        <p:nvGrpSpPr>
          <p:cNvPr id="2" name="Group 1"/>
          <p:cNvGrpSpPr/>
          <p:nvPr/>
        </p:nvGrpSpPr>
        <p:grpSpPr>
          <a:xfrm>
            <a:off x="758180" y="3059108"/>
            <a:ext cx="8018105" cy="3188640"/>
            <a:chOff x="660400" y="2286000"/>
            <a:chExt cx="8538646" cy="3886200"/>
          </a:xfrm>
        </p:grpSpPr>
        <p:sp>
          <p:nvSpPr>
            <p:cNvPr id="19" name="Rectangle 2"/>
            <p:cNvSpPr>
              <a:spLocks noChangeArrowheads="1"/>
            </p:cNvSpPr>
            <p:nvPr/>
          </p:nvSpPr>
          <p:spPr bwMode="auto">
            <a:xfrm>
              <a:off x="1320800" y="3810000"/>
              <a:ext cx="8255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20" name="Group 4"/>
            <p:cNvGrpSpPr>
              <a:grpSpLocks/>
            </p:cNvGrpSpPr>
            <p:nvPr/>
          </p:nvGrpSpPr>
          <p:grpSpPr bwMode="auto">
            <a:xfrm>
              <a:off x="660400" y="2286000"/>
              <a:ext cx="3632200" cy="3886200"/>
              <a:chOff x="384" y="1440"/>
              <a:chExt cx="2112" cy="2448"/>
            </a:xfrm>
          </p:grpSpPr>
          <p:sp>
            <p:nvSpPr>
              <p:cNvPr id="21" name="Rectangle 5"/>
              <p:cNvSpPr>
                <a:spLocks noChangeArrowheads="1"/>
              </p:cNvSpPr>
              <p:nvPr/>
            </p:nvSpPr>
            <p:spPr bwMode="auto">
              <a:xfrm>
                <a:off x="384" y="1968"/>
                <a:ext cx="2112" cy="192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2" name="Freeform 6"/>
              <p:cNvSpPr>
                <a:spLocks/>
              </p:cNvSpPr>
              <p:nvPr/>
            </p:nvSpPr>
            <p:spPr bwMode="auto">
              <a:xfrm>
                <a:off x="912" y="2352"/>
                <a:ext cx="1536" cy="1488"/>
              </a:xfrm>
              <a:custGeom>
                <a:avLst/>
                <a:gdLst>
                  <a:gd name="T0" fmla="*/ 0 w 1536"/>
                  <a:gd name="T1" fmla="*/ 1488 h 1488"/>
                  <a:gd name="T2" fmla="*/ 0 w 1536"/>
                  <a:gd name="T3" fmla="*/ 1392 h 1488"/>
                  <a:gd name="T4" fmla="*/ 144 w 1536"/>
                  <a:gd name="T5" fmla="*/ 1296 h 1488"/>
                  <a:gd name="T6" fmla="*/ 144 w 1536"/>
                  <a:gd name="T7" fmla="*/ 1248 h 1488"/>
                  <a:gd name="T8" fmla="*/ 192 w 1536"/>
                  <a:gd name="T9" fmla="*/ 1152 h 1488"/>
                  <a:gd name="T10" fmla="*/ 240 w 1536"/>
                  <a:gd name="T11" fmla="*/ 1104 h 1488"/>
                  <a:gd name="T12" fmla="*/ 288 w 1536"/>
                  <a:gd name="T13" fmla="*/ 1056 h 1488"/>
                  <a:gd name="T14" fmla="*/ 336 w 1536"/>
                  <a:gd name="T15" fmla="*/ 1056 h 1488"/>
                  <a:gd name="T16" fmla="*/ 384 w 1536"/>
                  <a:gd name="T17" fmla="*/ 1104 h 1488"/>
                  <a:gd name="T18" fmla="*/ 384 w 1536"/>
                  <a:gd name="T19" fmla="*/ 1152 h 1488"/>
                  <a:gd name="T20" fmla="*/ 432 w 1536"/>
                  <a:gd name="T21" fmla="*/ 1008 h 1488"/>
                  <a:gd name="T22" fmla="*/ 384 w 1536"/>
                  <a:gd name="T23" fmla="*/ 960 h 1488"/>
                  <a:gd name="T24" fmla="*/ 336 w 1536"/>
                  <a:gd name="T25" fmla="*/ 960 h 1488"/>
                  <a:gd name="T26" fmla="*/ 336 w 1536"/>
                  <a:gd name="T27" fmla="*/ 912 h 1488"/>
                  <a:gd name="T28" fmla="*/ 432 w 1536"/>
                  <a:gd name="T29" fmla="*/ 912 h 1488"/>
                  <a:gd name="T30" fmla="*/ 480 w 1536"/>
                  <a:gd name="T31" fmla="*/ 816 h 1488"/>
                  <a:gd name="T32" fmla="*/ 432 w 1536"/>
                  <a:gd name="T33" fmla="*/ 816 h 1488"/>
                  <a:gd name="T34" fmla="*/ 432 w 1536"/>
                  <a:gd name="T35" fmla="*/ 672 h 1488"/>
                  <a:gd name="T36" fmla="*/ 576 w 1536"/>
                  <a:gd name="T37" fmla="*/ 720 h 1488"/>
                  <a:gd name="T38" fmla="*/ 528 w 1536"/>
                  <a:gd name="T39" fmla="*/ 576 h 1488"/>
                  <a:gd name="T40" fmla="*/ 528 w 1536"/>
                  <a:gd name="T41" fmla="*/ 528 h 1488"/>
                  <a:gd name="T42" fmla="*/ 768 w 1536"/>
                  <a:gd name="T43" fmla="*/ 480 h 1488"/>
                  <a:gd name="T44" fmla="*/ 864 w 1536"/>
                  <a:gd name="T45" fmla="*/ 384 h 1488"/>
                  <a:gd name="T46" fmla="*/ 960 w 1536"/>
                  <a:gd name="T47" fmla="*/ 288 h 1488"/>
                  <a:gd name="T48" fmla="*/ 1056 w 1536"/>
                  <a:gd name="T49" fmla="*/ 336 h 1488"/>
                  <a:gd name="T50" fmla="*/ 1056 w 1536"/>
                  <a:gd name="T51" fmla="*/ 432 h 1488"/>
                  <a:gd name="T52" fmla="*/ 1152 w 1536"/>
                  <a:gd name="T53" fmla="*/ 336 h 1488"/>
                  <a:gd name="T54" fmla="*/ 1152 w 1536"/>
                  <a:gd name="T55" fmla="*/ 288 h 1488"/>
                  <a:gd name="T56" fmla="*/ 1152 w 1536"/>
                  <a:gd name="T57" fmla="*/ 240 h 1488"/>
                  <a:gd name="T58" fmla="*/ 1200 w 1536"/>
                  <a:gd name="T59" fmla="*/ 192 h 1488"/>
                  <a:gd name="T60" fmla="*/ 1296 w 1536"/>
                  <a:gd name="T61" fmla="*/ 192 h 1488"/>
                  <a:gd name="T62" fmla="*/ 1344 w 1536"/>
                  <a:gd name="T63" fmla="*/ 96 h 1488"/>
                  <a:gd name="T64" fmla="*/ 1344 w 1536"/>
                  <a:gd name="T65" fmla="*/ 48 h 1488"/>
                  <a:gd name="T66" fmla="*/ 1392 w 1536"/>
                  <a:gd name="T67" fmla="*/ 0 h 1488"/>
                  <a:gd name="T68" fmla="*/ 1488 w 1536"/>
                  <a:gd name="T69" fmla="*/ 48 h 1488"/>
                  <a:gd name="T70" fmla="*/ 1536 w 1536"/>
                  <a:gd name="T71" fmla="*/ 96 h 1488"/>
                  <a:gd name="T72" fmla="*/ 1536 w 1536"/>
                  <a:gd name="T73" fmla="*/ 1488 h 1488"/>
                  <a:gd name="T74" fmla="*/ 0 w 1536"/>
                  <a:gd name="T75"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6" h="1488">
                    <a:moveTo>
                      <a:pt x="0" y="1488"/>
                    </a:moveTo>
                    <a:lnTo>
                      <a:pt x="0" y="1392"/>
                    </a:lnTo>
                    <a:lnTo>
                      <a:pt x="144" y="1296"/>
                    </a:lnTo>
                    <a:lnTo>
                      <a:pt x="144" y="1248"/>
                    </a:lnTo>
                    <a:lnTo>
                      <a:pt x="192" y="1152"/>
                    </a:lnTo>
                    <a:lnTo>
                      <a:pt x="240" y="1104"/>
                    </a:lnTo>
                    <a:lnTo>
                      <a:pt x="288" y="1056"/>
                    </a:lnTo>
                    <a:lnTo>
                      <a:pt x="336" y="1056"/>
                    </a:lnTo>
                    <a:lnTo>
                      <a:pt x="384" y="1104"/>
                    </a:lnTo>
                    <a:lnTo>
                      <a:pt x="384" y="1152"/>
                    </a:lnTo>
                    <a:lnTo>
                      <a:pt x="432" y="1008"/>
                    </a:lnTo>
                    <a:lnTo>
                      <a:pt x="384" y="960"/>
                    </a:lnTo>
                    <a:lnTo>
                      <a:pt x="336" y="960"/>
                    </a:lnTo>
                    <a:lnTo>
                      <a:pt x="336" y="912"/>
                    </a:lnTo>
                    <a:lnTo>
                      <a:pt x="432" y="912"/>
                    </a:lnTo>
                    <a:lnTo>
                      <a:pt x="480" y="816"/>
                    </a:lnTo>
                    <a:lnTo>
                      <a:pt x="432" y="816"/>
                    </a:lnTo>
                    <a:lnTo>
                      <a:pt x="432" y="672"/>
                    </a:lnTo>
                    <a:lnTo>
                      <a:pt x="576" y="720"/>
                    </a:lnTo>
                    <a:lnTo>
                      <a:pt x="528" y="576"/>
                    </a:lnTo>
                    <a:lnTo>
                      <a:pt x="528" y="528"/>
                    </a:lnTo>
                    <a:lnTo>
                      <a:pt x="768" y="480"/>
                    </a:lnTo>
                    <a:lnTo>
                      <a:pt x="864" y="384"/>
                    </a:lnTo>
                    <a:lnTo>
                      <a:pt x="960" y="288"/>
                    </a:lnTo>
                    <a:lnTo>
                      <a:pt x="1056" y="336"/>
                    </a:lnTo>
                    <a:lnTo>
                      <a:pt x="1056" y="432"/>
                    </a:lnTo>
                    <a:lnTo>
                      <a:pt x="1152" y="336"/>
                    </a:lnTo>
                    <a:lnTo>
                      <a:pt x="1152" y="288"/>
                    </a:lnTo>
                    <a:lnTo>
                      <a:pt x="1152" y="240"/>
                    </a:lnTo>
                    <a:lnTo>
                      <a:pt x="1200" y="192"/>
                    </a:lnTo>
                    <a:lnTo>
                      <a:pt x="1296" y="192"/>
                    </a:lnTo>
                    <a:lnTo>
                      <a:pt x="1344" y="96"/>
                    </a:lnTo>
                    <a:lnTo>
                      <a:pt x="1344" y="48"/>
                    </a:lnTo>
                    <a:lnTo>
                      <a:pt x="1392" y="0"/>
                    </a:lnTo>
                    <a:lnTo>
                      <a:pt x="1488" y="48"/>
                    </a:lnTo>
                    <a:lnTo>
                      <a:pt x="1536" y="96"/>
                    </a:lnTo>
                    <a:lnTo>
                      <a:pt x="1536" y="1488"/>
                    </a:lnTo>
                    <a:lnTo>
                      <a:pt x="0" y="1488"/>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3" name="Freeform 7"/>
              <p:cNvSpPr>
                <a:spLocks/>
              </p:cNvSpPr>
              <p:nvPr/>
            </p:nvSpPr>
            <p:spPr bwMode="auto">
              <a:xfrm>
                <a:off x="816"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4" name="Rectangle 8"/>
              <p:cNvSpPr>
                <a:spLocks noChangeArrowheads="1"/>
              </p:cNvSpPr>
              <p:nvPr/>
            </p:nvSpPr>
            <p:spPr bwMode="auto">
              <a:xfrm>
                <a:off x="1248"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5" name="Rectangle 9"/>
              <p:cNvSpPr>
                <a:spLocks noChangeArrowheads="1"/>
              </p:cNvSpPr>
              <p:nvPr/>
            </p:nvSpPr>
            <p:spPr bwMode="auto">
              <a:xfrm>
                <a:off x="768" y="2784"/>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6" name="Rectangle 10"/>
              <p:cNvSpPr>
                <a:spLocks noChangeArrowheads="1"/>
              </p:cNvSpPr>
              <p:nvPr/>
            </p:nvSpPr>
            <p:spPr bwMode="auto">
              <a:xfrm>
                <a:off x="1008" y="2784"/>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7" name="Rectangle 11"/>
              <p:cNvSpPr>
                <a:spLocks noChangeArrowheads="1"/>
              </p:cNvSpPr>
              <p:nvPr/>
            </p:nvSpPr>
            <p:spPr bwMode="auto">
              <a:xfrm>
                <a:off x="1248"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8" name="Rectangle 12"/>
              <p:cNvSpPr>
                <a:spLocks noChangeArrowheads="1"/>
              </p:cNvSpPr>
              <p:nvPr/>
            </p:nvSpPr>
            <p:spPr bwMode="auto">
              <a:xfrm>
                <a:off x="1248" y="2784"/>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29" name="Group 13"/>
              <p:cNvGrpSpPr>
                <a:grpSpLocks/>
              </p:cNvGrpSpPr>
              <p:nvPr/>
            </p:nvGrpSpPr>
            <p:grpSpPr bwMode="auto">
              <a:xfrm>
                <a:off x="384" y="1968"/>
                <a:ext cx="2112" cy="1920"/>
                <a:chOff x="384" y="1968"/>
                <a:chExt cx="2112" cy="1920"/>
              </a:xfrm>
            </p:grpSpPr>
            <p:sp>
              <p:nvSpPr>
                <p:cNvPr id="35" name="Line 14"/>
                <p:cNvSpPr>
                  <a:spLocks noChangeShapeType="1"/>
                </p:cNvSpPr>
                <p:nvPr/>
              </p:nvSpPr>
              <p:spPr bwMode="auto">
                <a:xfrm>
                  <a:off x="148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6" name="Line 15"/>
                <p:cNvSpPr>
                  <a:spLocks noChangeShapeType="1"/>
                </p:cNvSpPr>
                <p:nvPr/>
              </p:nvSpPr>
              <p:spPr bwMode="auto">
                <a:xfrm>
                  <a:off x="124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7" name="Line 16"/>
                <p:cNvSpPr>
                  <a:spLocks noChangeShapeType="1"/>
                </p:cNvSpPr>
                <p:nvPr/>
              </p:nvSpPr>
              <p:spPr bwMode="auto">
                <a:xfrm>
                  <a:off x="100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8" name="Line 17"/>
                <p:cNvSpPr>
                  <a:spLocks noChangeShapeType="1"/>
                </p:cNvSpPr>
                <p:nvPr/>
              </p:nvSpPr>
              <p:spPr bwMode="auto">
                <a:xfrm>
                  <a:off x="76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9" name="Line 18"/>
                <p:cNvSpPr>
                  <a:spLocks noChangeShapeType="1"/>
                </p:cNvSpPr>
                <p:nvPr/>
              </p:nvSpPr>
              <p:spPr bwMode="auto">
                <a:xfrm>
                  <a:off x="384" y="2400"/>
                  <a:ext cx="2112" cy="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40" name="Line 19"/>
                <p:cNvSpPr>
                  <a:spLocks noChangeShapeType="1"/>
                </p:cNvSpPr>
                <p:nvPr/>
              </p:nvSpPr>
              <p:spPr bwMode="auto">
                <a:xfrm>
                  <a:off x="384" y="2592"/>
                  <a:ext cx="2112" cy="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41" name="Line 20"/>
                <p:cNvSpPr>
                  <a:spLocks noChangeShapeType="1"/>
                </p:cNvSpPr>
                <p:nvPr/>
              </p:nvSpPr>
              <p:spPr bwMode="auto">
                <a:xfrm>
                  <a:off x="384" y="2784"/>
                  <a:ext cx="2112" cy="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42" name="Line 21"/>
                <p:cNvSpPr>
                  <a:spLocks noChangeShapeType="1"/>
                </p:cNvSpPr>
                <p:nvPr/>
              </p:nvSpPr>
              <p:spPr bwMode="auto">
                <a:xfrm>
                  <a:off x="384" y="2976"/>
                  <a:ext cx="2112" cy="0"/>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sp>
            <p:nvSpPr>
              <p:cNvPr id="30" name="Rectangle 22"/>
              <p:cNvSpPr>
                <a:spLocks noChangeArrowheads="1"/>
              </p:cNvSpPr>
              <p:nvPr/>
            </p:nvSpPr>
            <p:spPr bwMode="auto">
              <a:xfrm>
                <a:off x="768"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1" name="Rectangle 23"/>
              <p:cNvSpPr>
                <a:spLocks noChangeArrowheads="1"/>
              </p:cNvSpPr>
              <p:nvPr/>
            </p:nvSpPr>
            <p:spPr bwMode="auto">
              <a:xfrm>
                <a:off x="768"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2" name="Rectangle 24"/>
              <p:cNvSpPr>
                <a:spLocks noChangeArrowheads="1"/>
              </p:cNvSpPr>
              <p:nvPr/>
            </p:nvSpPr>
            <p:spPr bwMode="auto">
              <a:xfrm>
                <a:off x="1008"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3" name="Rectangle 25"/>
              <p:cNvSpPr>
                <a:spLocks noChangeArrowheads="1"/>
              </p:cNvSpPr>
              <p:nvPr/>
            </p:nvSpPr>
            <p:spPr bwMode="auto">
              <a:xfrm>
                <a:off x="1008"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4" name="Text Box 26"/>
              <p:cNvSpPr txBox="1">
                <a:spLocks noChangeArrowheads="1"/>
              </p:cNvSpPr>
              <p:nvPr/>
            </p:nvSpPr>
            <p:spPr bwMode="auto">
              <a:xfrm>
                <a:off x="384" y="1440"/>
                <a:ext cx="1578" cy="4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a:latin typeface="Times New Roman" charset="0"/>
                  </a:rPr>
                  <a:t>Data supplier </a:t>
                </a:r>
                <a:br>
                  <a:rPr lang="en-GB">
                    <a:latin typeface="Times New Roman" charset="0"/>
                  </a:rPr>
                </a:br>
                <a:r>
                  <a:rPr lang="en-GB" sz="1400">
                    <a:latin typeface="Times New Roman" charset="0"/>
                  </a:rPr>
                  <a:t>(with pre-defined </a:t>
                </a:r>
                <a:r>
                  <a:rPr lang="en-GB" altLang="en-US" sz="1400">
                    <a:latin typeface="Times New Roman" charset="0"/>
                  </a:rPr>
                  <a:t>‘</a:t>
                </a:r>
                <a:r>
                  <a:rPr lang="en-GB" sz="1400">
                    <a:latin typeface="Times New Roman" charset="0"/>
                  </a:rPr>
                  <a:t>tile</a:t>
                </a:r>
                <a:r>
                  <a:rPr lang="en-GB" altLang="en-US" sz="1400">
                    <a:latin typeface="Times New Roman" charset="0"/>
                  </a:rPr>
                  <a:t>’</a:t>
                </a:r>
                <a:r>
                  <a:rPr lang="en-GB" sz="1400">
                    <a:latin typeface="Times New Roman" charset="0"/>
                  </a:rPr>
                  <a:t> structure)</a:t>
                </a:r>
              </a:p>
            </p:txBody>
          </p:sp>
        </p:grpSp>
        <p:grpSp>
          <p:nvGrpSpPr>
            <p:cNvPr id="43" name="Group 27"/>
            <p:cNvGrpSpPr>
              <a:grpSpLocks/>
            </p:cNvGrpSpPr>
            <p:nvPr/>
          </p:nvGrpSpPr>
          <p:grpSpPr bwMode="auto">
            <a:xfrm>
              <a:off x="4961522" y="2667000"/>
              <a:ext cx="1636735" cy="2362200"/>
              <a:chOff x="2885" y="1680"/>
              <a:chExt cx="952" cy="1488"/>
            </a:xfrm>
          </p:grpSpPr>
          <p:grpSp>
            <p:nvGrpSpPr>
              <p:cNvPr id="44" name="Group 28"/>
              <p:cNvGrpSpPr>
                <a:grpSpLocks/>
              </p:cNvGrpSpPr>
              <p:nvPr/>
            </p:nvGrpSpPr>
            <p:grpSpPr bwMode="auto">
              <a:xfrm>
                <a:off x="3232" y="2400"/>
                <a:ext cx="240" cy="768"/>
                <a:chOff x="3232" y="2400"/>
                <a:chExt cx="240" cy="768"/>
              </a:xfrm>
            </p:grpSpPr>
            <p:sp>
              <p:nvSpPr>
                <p:cNvPr id="46" name="Oval 29"/>
                <p:cNvSpPr>
                  <a:spLocks noChangeArrowheads="1"/>
                </p:cNvSpPr>
                <p:nvPr/>
              </p:nvSpPr>
              <p:spPr bwMode="auto">
                <a:xfrm>
                  <a:off x="3232" y="3072"/>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47" name="Oval 30"/>
                <p:cNvSpPr>
                  <a:spLocks noChangeArrowheads="1"/>
                </p:cNvSpPr>
                <p:nvPr/>
              </p:nvSpPr>
              <p:spPr bwMode="auto">
                <a:xfrm>
                  <a:off x="3232" y="3011"/>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48" name="Oval 31"/>
                <p:cNvSpPr>
                  <a:spLocks noChangeArrowheads="1"/>
                </p:cNvSpPr>
                <p:nvPr/>
              </p:nvSpPr>
              <p:spPr bwMode="auto">
                <a:xfrm>
                  <a:off x="3232" y="2950"/>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49" name="Oval 32"/>
                <p:cNvSpPr>
                  <a:spLocks noChangeArrowheads="1"/>
                </p:cNvSpPr>
                <p:nvPr/>
              </p:nvSpPr>
              <p:spPr bwMode="auto">
                <a:xfrm>
                  <a:off x="3232" y="2889"/>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0" name="Oval 33"/>
                <p:cNvSpPr>
                  <a:spLocks noChangeArrowheads="1"/>
                </p:cNvSpPr>
                <p:nvPr/>
              </p:nvSpPr>
              <p:spPr bwMode="auto">
                <a:xfrm>
                  <a:off x="3232" y="2828"/>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1" name="Oval 34"/>
                <p:cNvSpPr>
                  <a:spLocks noChangeArrowheads="1"/>
                </p:cNvSpPr>
                <p:nvPr/>
              </p:nvSpPr>
              <p:spPr bwMode="auto">
                <a:xfrm>
                  <a:off x="3232" y="2767"/>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2" name="Oval 35"/>
                <p:cNvSpPr>
                  <a:spLocks noChangeArrowheads="1"/>
                </p:cNvSpPr>
                <p:nvPr/>
              </p:nvSpPr>
              <p:spPr bwMode="auto">
                <a:xfrm>
                  <a:off x="3232" y="2706"/>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3" name="Oval 36"/>
                <p:cNvSpPr>
                  <a:spLocks noChangeArrowheads="1"/>
                </p:cNvSpPr>
                <p:nvPr/>
              </p:nvSpPr>
              <p:spPr bwMode="auto">
                <a:xfrm>
                  <a:off x="3232" y="2645"/>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4" name="Oval 37"/>
                <p:cNvSpPr>
                  <a:spLocks noChangeArrowheads="1"/>
                </p:cNvSpPr>
                <p:nvPr/>
              </p:nvSpPr>
              <p:spPr bwMode="auto">
                <a:xfrm>
                  <a:off x="3232" y="2584"/>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5" name="Oval 38"/>
                <p:cNvSpPr>
                  <a:spLocks noChangeArrowheads="1"/>
                </p:cNvSpPr>
                <p:nvPr/>
              </p:nvSpPr>
              <p:spPr bwMode="auto">
                <a:xfrm>
                  <a:off x="3232" y="2523"/>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6" name="Oval 39"/>
                <p:cNvSpPr>
                  <a:spLocks noChangeArrowheads="1"/>
                </p:cNvSpPr>
                <p:nvPr/>
              </p:nvSpPr>
              <p:spPr bwMode="auto">
                <a:xfrm>
                  <a:off x="3232" y="2462"/>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7" name="Oval 40"/>
                <p:cNvSpPr>
                  <a:spLocks noChangeArrowheads="1"/>
                </p:cNvSpPr>
                <p:nvPr/>
              </p:nvSpPr>
              <p:spPr bwMode="auto">
                <a:xfrm>
                  <a:off x="3232" y="2400"/>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grpSp>
          <p:sp>
            <p:nvSpPr>
              <p:cNvPr id="45" name="Text Box 41"/>
              <p:cNvSpPr txBox="1">
                <a:spLocks noChangeArrowheads="1"/>
              </p:cNvSpPr>
              <p:nvPr/>
            </p:nvSpPr>
            <p:spPr bwMode="auto">
              <a:xfrm>
                <a:off x="2885" y="1680"/>
                <a:ext cx="952" cy="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sz="1400" dirty="0">
                    <a:latin typeface="Times New Roman" charset="0"/>
                  </a:rPr>
                  <a:t>Pre-generated, </a:t>
                </a:r>
                <a:br>
                  <a:rPr lang="en-GB" sz="1400" dirty="0">
                    <a:latin typeface="Times New Roman" charset="0"/>
                  </a:rPr>
                </a:br>
                <a:r>
                  <a:rPr lang="en-GB" sz="1400" dirty="0">
                    <a:latin typeface="Times New Roman" charset="0"/>
                  </a:rPr>
                  <a:t>stock-piled, set of</a:t>
                </a:r>
                <a:br>
                  <a:rPr lang="en-GB" dirty="0">
                    <a:latin typeface="Times New Roman" charset="0"/>
                  </a:rPr>
                </a:br>
                <a:r>
                  <a:rPr lang="en-GB" dirty="0">
                    <a:latin typeface="Times New Roman" charset="0"/>
                  </a:rPr>
                  <a:t>SOTF objects</a:t>
                </a:r>
              </a:p>
            </p:txBody>
          </p:sp>
        </p:grpSp>
        <p:grpSp>
          <p:nvGrpSpPr>
            <p:cNvPr id="58" name="Group 42"/>
            <p:cNvGrpSpPr>
              <a:grpSpLocks/>
            </p:cNvGrpSpPr>
            <p:nvPr/>
          </p:nvGrpSpPr>
          <p:grpSpPr bwMode="auto">
            <a:xfrm>
              <a:off x="6329365" y="2936875"/>
              <a:ext cx="2869681" cy="1482725"/>
              <a:chOff x="3680" y="1850"/>
              <a:chExt cx="1669" cy="934"/>
            </a:xfrm>
          </p:grpSpPr>
          <p:grpSp>
            <p:nvGrpSpPr>
              <p:cNvPr id="59" name="Group 43"/>
              <p:cNvGrpSpPr>
                <a:grpSpLocks/>
              </p:cNvGrpSpPr>
              <p:nvPr/>
            </p:nvGrpSpPr>
            <p:grpSpPr bwMode="auto">
              <a:xfrm>
                <a:off x="4224" y="2400"/>
                <a:ext cx="480" cy="384"/>
                <a:chOff x="4224" y="2400"/>
                <a:chExt cx="480" cy="384"/>
              </a:xfrm>
            </p:grpSpPr>
            <p:sp>
              <p:nvSpPr>
                <p:cNvPr id="62" name="Freeform 44"/>
                <p:cNvSpPr>
                  <a:spLocks/>
                </p:cNvSpPr>
                <p:nvPr/>
              </p:nvSpPr>
              <p:spPr bwMode="auto">
                <a:xfrm>
                  <a:off x="4272"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3" name="Rectangle 45"/>
                <p:cNvSpPr>
                  <a:spLocks noChangeArrowheads="1"/>
                </p:cNvSpPr>
                <p:nvPr/>
              </p:nvSpPr>
              <p:spPr bwMode="auto">
                <a:xfrm>
                  <a:off x="4224"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 name="Rectangle 46"/>
                <p:cNvSpPr>
                  <a:spLocks noChangeArrowheads="1"/>
                </p:cNvSpPr>
                <p:nvPr/>
              </p:nvSpPr>
              <p:spPr bwMode="auto">
                <a:xfrm>
                  <a:off x="4464"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5" name="Rectangle 47"/>
                <p:cNvSpPr>
                  <a:spLocks noChangeArrowheads="1"/>
                </p:cNvSpPr>
                <p:nvPr/>
              </p:nvSpPr>
              <p:spPr bwMode="auto">
                <a:xfrm>
                  <a:off x="4464"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6" name="Rectangle 48"/>
                <p:cNvSpPr>
                  <a:spLocks noChangeArrowheads="1"/>
                </p:cNvSpPr>
                <p:nvPr/>
              </p:nvSpPr>
              <p:spPr bwMode="auto">
                <a:xfrm>
                  <a:off x="4224"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sp>
            <p:nvSpPr>
              <p:cNvPr id="60" name="Text Box 49"/>
              <p:cNvSpPr txBox="1">
                <a:spLocks noChangeArrowheads="1"/>
              </p:cNvSpPr>
              <p:nvPr/>
            </p:nvSpPr>
            <p:spPr bwMode="auto">
              <a:xfrm>
                <a:off x="4166" y="1850"/>
                <a:ext cx="1183" cy="4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GB" dirty="0">
                    <a:latin typeface="Times New Roman" charset="0"/>
                  </a:rPr>
                  <a:t>Data consumer</a:t>
                </a:r>
                <a:br>
                  <a:rPr lang="en-GB" dirty="0">
                    <a:latin typeface="Times New Roman" charset="0"/>
                  </a:rPr>
                </a:br>
                <a:r>
                  <a:rPr lang="en-GB" sz="1400" dirty="0">
                    <a:latin typeface="Times New Roman" charset="0"/>
                  </a:rPr>
                  <a:t>combines SOTF objects</a:t>
                </a:r>
              </a:p>
            </p:txBody>
          </p:sp>
          <p:sp>
            <p:nvSpPr>
              <p:cNvPr id="61" name="AutoShape 50"/>
              <p:cNvSpPr>
                <a:spLocks noChangeArrowheads="1"/>
              </p:cNvSpPr>
              <p:nvPr/>
            </p:nvSpPr>
            <p:spPr bwMode="auto">
              <a:xfrm>
                <a:off x="3680" y="2400"/>
                <a:ext cx="336" cy="306"/>
              </a:xfrm>
              <a:prstGeom prst="rightArrow">
                <a:avLst>
                  <a:gd name="adj1" fmla="val 37907"/>
                  <a:gd name="adj2" fmla="val 60133"/>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grpSp>
          <p:nvGrpSpPr>
            <p:cNvPr id="67" name="Group 51"/>
            <p:cNvGrpSpPr>
              <a:grpSpLocks/>
            </p:cNvGrpSpPr>
            <p:nvPr/>
          </p:nvGrpSpPr>
          <p:grpSpPr bwMode="auto">
            <a:xfrm>
              <a:off x="4622800" y="3810000"/>
              <a:ext cx="1347788" cy="485775"/>
              <a:chOff x="2688" y="2400"/>
              <a:chExt cx="784" cy="306"/>
            </a:xfrm>
          </p:grpSpPr>
          <p:sp>
            <p:nvSpPr>
              <p:cNvPr id="68" name="AutoShape 52"/>
              <p:cNvSpPr>
                <a:spLocks noChangeArrowheads="1"/>
              </p:cNvSpPr>
              <p:nvPr/>
            </p:nvSpPr>
            <p:spPr bwMode="auto">
              <a:xfrm>
                <a:off x="2688" y="2400"/>
                <a:ext cx="336" cy="306"/>
              </a:xfrm>
              <a:prstGeom prst="rightArrow">
                <a:avLst>
                  <a:gd name="adj1" fmla="val 37907"/>
                  <a:gd name="adj2" fmla="val 60133"/>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69" name="Group 53"/>
              <p:cNvGrpSpPr>
                <a:grpSpLocks/>
              </p:cNvGrpSpPr>
              <p:nvPr/>
            </p:nvGrpSpPr>
            <p:grpSpPr bwMode="auto">
              <a:xfrm>
                <a:off x="3232" y="2400"/>
                <a:ext cx="240" cy="280"/>
                <a:chOff x="3232" y="2400"/>
                <a:chExt cx="240" cy="280"/>
              </a:xfrm>
            </p:grpSpPr>
            <p:sp>
              <p:nvSpPr>
                <p:cNvPr id="70" name="Oval 54"/>
                <p:cNvSpPr>
                  <a:spLocks noChangeArrowheads="1"/>
                </p:cNvSpPr>
                <p:nvPr/>
              </p:nvSpPr>
              <p:spPr bwMode="auto">
                <a:xfrm>
                  <a:off x="3232" y="2584"/>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71" name="Oval 55"/>
                <p:cNvSpPr>
                  <a:spLocks noChangeArrowheads="1"/>
                </p:cNvSpPr>
                <p:nvPr/>
              </p:nvSpPr>
              <p:spPr bwMode="auto">
                <a:xfrm>
                  <a:off x="3232" y="2523"/>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72" name="Oval 56"/>
                <p:cNvSpPr>
                  <a:spLocks noChangeArrowheads="1"/>
                </p:cNvSpPr>
                <p:nvPr/>
              </p:nvSpPr>
              <p:spPr bwMode="auto">
                <a:xfrm>
                  <a:off x="3232" y="2462"/>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73" name="Oval 57"/>
                <p:cNvSpPr>
                  <a:spLocks noChangeArrowheads="1"/>
                </p:cNvSpPr>
                <p:nvPr/>
              </p:nvSpPr>
              <p:spPr bwMode="auto">
                <a:xfrm>
                  <a:off x="3232" y="2400"/>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grpSp>
        </p:grpSp>
      </p:grpSp>
    </p:spTree>
    <p:extLst>
      <p:ext uri="{BB962C8B-B14F-4D97-AF65-F5344CB8AC3E}">
        <p14:creationId xmlns:p14="http://schemas.microsoft.com/office/powerpoint/2010/main" val="3971888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Validation &amp; Cleaning</a:t>
            </a:r>
          </a:p>
        </p:txBody>
      </p:sp>
      <p:sp>
        <p:nvSpPr>
          <p:cNvPr id="3" name="Content Placeholder 2"/>
          <p:cNvSpPr>
            <a:spLocks noGrp="1"/>
          </p:cNvSpPr>
          <p:nvPr>
            <p:ph idx="1"/>
          </p:nvPr>
        </p:nvSpPr>
        <p:spPr>
          <a:xfrm>
            <a:off x="457200" y="1600200"/>
            <a:ext cx="5562600" cy="4525963"/>
          </a:xfrm>
        </p:spPr>
        <p:txBody>
          <a:bodyPr>
            <a:normAutofit fontScale="70000" lnSpcReduction="20000"/>
          </a:bodyPr>
          <a:lstStyle/>
          <a:p>
            <a:r>
              <a:rPr lang="en-US" dirty="0"/>
              <a:t>Invalid data can skew and falsify analysis results. Unlike traditional enterprise data, where the data structure is pre-defined and data is pre-validated, </a:t>
            </a:r>
            <a:r>
              <a:rPr lang="en-US" b="1" dirty="0"/>
              <a:t>data input into Big Data  analyses can be unstructured without any indication of validity</a:t>
            </a:r>
            <a:r>
              <a:rPr lang="en-US" dirty="0"/>
              <a:t>.</a:t>
            </a:r>
          </a:p>
          <a:p>
            <a:r>
              <a:rPr lang="en-US" dirty="0"/>
              <a:t>This stage is dedicated to establishing  often complex validation rules and removing any known invalid data.</a:t>
            </a:r>
          </a:p>
          <a:p>
            <a:r>
              <a:rPr lang="en-US" spc="-10" dirty="0">
                <a:cs typeface="Times New Roman"/>
              </a:rPr>
              <a:t>Big Data solutions often receive redundant data across different datasets. This redundancy can </a:t>
            </a:r>
            <a:r>
              <a:rPr lang="en-US" spc="-5" dirty="0">
                <a:cs typeface="Times New Roman"/>
              </a:rPr>
              <a:t>be </a:t>
            </a:r>
            <a:r>
              <a:rPr lang="en-US" spc="-10" dirty="0">
                <a:cs typeface="Times New Roman"/>
              </a:rPr>
              <a:t>exploited to explore </a:t>
            </a:r>
            <a:r>
              <a:rPr lang="en-US" b="1" spc="-10" dirty="0">
                <a:cs typeface="Times New Roman"/>
              </a:rPr>
              <a:t>interconnected datasets </a:t>
            </a:r>
            <a:r>
              <a:rPr lang="en-US" spc="-10" dirty="0">
                <a:cs typeface="Times New Roman"/>
              </a:rPr>
              <a:t>in order to assemble validation parameters and fill in missing valid</a:t>
            </a:r>
            <a:r>
              <a:rPr lang="en-US" spc="65" dirty="0">
                <a:cs typeface="Times New Roman"/>
              </a:rPr>
              <a:t> </a:t>
            </a:r>
            <a:r>
              <a:rPr lang="en-US" spc="-10" dirty="0">
                <a:cs typeface="Times New Roman"/>
              </a:rPr>
              <a:t>data.</a:t>
            </a:r>
            <a:endParaRPr lang="en-US" dirty="0">
              <a:cs typeface="Times New Roman"/>
            </a:endParaRPr>
          </a:p>
        </p:txBody>
      </p:sp>
      <p:sp>
        <p:nvSpPr>
          <p:cNvPr id="4" name="object 2"/>
          <p:cNvSpPr/>
          <p:nvPr/>
        </p:nvSpPr>
        <p:spPr>
          <a:xfrm>
            <a:off x="6045168" y="1208663"/>
            <a:ext cx="2936266" cy="520833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99348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Validation &amp; Cleaning</a:t>
            </a:r>
          </a:p>
        </p:txBody>
      </p:sp>
      <p:sp>
        <p:nvSpPr>
          <p:cNvPr id="9" name="Content Placeholder 8"/>
          <p:cNvSpPr>
            <a:spLocks noGrp="1"/>
          </p:cNvSpPr>
          <p:nvPr>
            <p:ph idx="1"/>
          </p:nvPr>
        </p:nvSpPr>
        <p:spPr/>
        <p:txBody>
          <a:bodyPr/>
          <a:lstStyle/>
          <a:p>
            <a:endParaRPr lang="en-US"/>
          </a:p>
        </p:txBody>
      </p:sp>
      <p:sp>
        <p:nvSpPr>
          <p:cNvPr id="4" name="object 3"/>
          <p:cNvSpPr/>
          <p:nvPr/>
        </p:nvSpPr>
        <p:spPr>
          <a:xfrm>
            <a:off x="1991561" y="1691843"/>
            <a:ext cx="5493819" cy="2240836"/>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349222" y="4240308"/>
            <a:ext cx="8523230" cy="244939"/>
          </a:xfrm>
          <a:prstGeom prst="rect">
            <a:avLst/>
          </a:prstGeom>
        </p:spPr>
        <p:txBody>
          <a:bodyPr vert="horz" wrap="square" lIns="0" tIns="26670" rIns="0" bIns="0" rtlCol="0">
            <a:spAutoFit/>
          </a:bodyPr>
          <a:lstStyle/>
          <a:p>
            <a:pPr marL="2424430" marR="5080" indent="-2264410">
              <a:lnSpc>
                <a:spcPts val="1660"/>
              </a:lnSpc>
              <a:spcBef>
                <a:spcPts val="210"/>
              </a:spcBef>
            </a:pPr>
            <a:r>
              <a:rPr sz="1400" b="1" spc="-15" dirty="0">
                <a:cs typeface="Times New Roman"/>
              </a:rPr>
              <a:t>Figure </a:t>
            </a:r>
            <a:r>
              <a:rPr sz="1400" b="1" spc="-5" dirty="0">
                <a:cs typeface="Times New Roman"/>
              </a:rPr>
              <a:t>3.15 </a:t>
            </a:r>
            <a:r>
              <a:rPr sz="1400" spc="-10" dirty="0">
                <a:cs typeface="Times New Roman"/>
              </a:rPr>
              <a:t>Data validation can </a:t>
            </a:r>
            <a:r>
              <a:rPr sz="1400" spc="-5" dirty="0">
                <a:cs typeface="Times New Roman"/>
              </a:rPr>
              <a:t>be </a:t>
            </a:r>
            <a:r>
              <a:rPr sz="1400" spc="-10" dirty="0">
                <a:cs typeface="Times New Roman"/>
              </a:rPr>
              <a:t>used to examine interconnected datasets in order to  fill in missing valid</a:t>
            </a:r>
            <a:r>
              <a:rPr sz="1400" spc="5" dirty="0">
                <a:cs typeface="Times New Roman"/>
              </a:rPr>
              <a:t> </a:t>
            </a:r>
            <a:r>
              <a:rPr sz="1400" spc="-10" dirty="0">
                <a:cs typeface="Times New Roman"/>
              </a:rPr>
              <a:t>data.</a:t>
            </a:r>
            <a:endParaRPr sz="1400" dirty="0">
              <a:cs typeface="Times New Roman"/>
            </a:endParaRPr>
          </a:p>
        </p:txBody>
      </p:sp>
      <p:sp>
        <p:nvSpPr>
          <p:cNvPr id="6" name="object 5"/>
          <p:cNvSpPr/>
          <p:nvPr/>
        </p:nvSpPr>
        <p:spPr>
          <a:xfrm>
            <a:off x="3367644" y="4477635"/>
            <a:ext cx="2486387" cy="978651"/>
          </a:xfrm>
          <a:prstGeom prst="rect">
            <a:avLst/>
          </a:prstGeom>
          <a:blipFill>
            <a:blip r:embed="rId3" cstate="print"/>
            <a:stretch>
              <a:fillRect/>
            </a:stretch>
          </a:blipFill>
        </p:spPr>
        <p:txBody>
          <a:bodyPr wrap="square" lIns="0" tIns="0" rIns="0" bIns="0" rtlCol="0"/>
          <a:lstStyle/>
          <a:p>
            <a:endParaRPr/>
          </a:p>
        </p:txBody>
      </p:sp>
      <p:sp>
        <p:nvSpPr>
          <p:cNvPr id="7" name="object 6"/>
          <p:cNvSpPr txBox="1"/>
          <p:nvPr/>
        </p:nvSpPr>
        <p:spPr>
          <a:xfrm>
            <a:off x="1314552" y="5675594"/>
            <a:ext cx="6592570" cy="450573"/>
          </a:xfrm>
          <a:prstGeom prst="rect">
            <a:avLst/>
          </a:prstGeom>
        </p:spPr>
        <p:txBody>
          <a:bodyPr vert="horz" wrap="square" lIns="0" tIns="26670" rIns="0" bIns="0" rtlCol="0">
            <a:spAutoFit/>
          </a:bodyPr>
          <a:lstStyle/>
          <a:p>
            <a:pPr marL="1282700" marR="278765" indent="-917575">
              <a:lnSpc>
                <a:spcPts val="1660"/>
              </a:lnSpc>
              <a:spcBef>
                <a:spcPts val="210"/>
              </a:spcBef>
            </a:pPr>
            <a:r>
              <a:rPr sz="1400" b="1" spc="-15" dirty="0">
                <a:cs typeface="Times New Roman"/>
              </a:rPr>
              <a:t>Figure </a:t>
            </a:r>
            <a:r>
              <a:rPr sz="1400" b="1" spc="-5" dirty="0">
                <a:cs typeface="Times New Roman"/>
              </a:rPr>
              <a:t>3.16 </a:t>
            </a:r>
            <a:r>
              <a:rPr sz="1400" spc="-10" dirty="0">
                <a:cs typeface="Times New Roman"/>
              </a:rPr>
              <a:t>The presence </a:t>
            </a:r>
            <a:r>
              <a:rPr sz="1400" spc="-5" dirty="0">
                <a:cs typeface="Times New Roman"/>
              </a:rPr>
              <a:t>of </a:t>
            </a:r>
            <a:r>
              <a:rPr sz="1400" spc="-10" dirty="0">
                <a:cs typeface="Times New Roman"/>
              </a:rPr>
              <a:t>invalid data is resulting in spikes. Although the data  appears abnormal, it may </a:t>
            </a:r>
            <a:r>
              <a:rPr sz="1400" spc="-5" dirty="0">
                <a:cs typeface="Times New Roman"/>
              </a:rPr>
              <a:t>be </a:t>
            </a:r>
            <a:r>
              <a:rPr sz="1400" spc="-10" dirty="0">
                <a:cs typeface="Times New Roman"/>
              </a:rPr>
              <a:t>indicative </a:t>
            </a:r>
            <a:r>
              <a:rPr sz="1400" spc="-5" dirty="0">
                <a:cs typeface="Times New Roman"/>
              </a:rPr>
              <a:t>of a </a:t>
            </a:r>
            <a:r>
              <a:rPr sz="1400" spc="-10" dirty="0">
                <a:cs typeface="Times New Roman"/>
              </a:rPr>
              <a:t>new</a:t>
            </a:r>
            <a:r>
              <a:rPr sz="1400" spc="125" dirty="0">
                <a:cs typeface="Times New Roman"/>
              </a:rPr>
              <a:t> </a:t>
            </a:r>
            <a:r>
              <a:rPr sz="1400" spc="-10" dirty="0">
                <a:cs typeface="Times New Roman"/>
              </a:rPr>
              <a:t>pattern.</a:t>
            </a:r>
            <a:endParaRPr sz="1400" dirty="0">
              <a:cs typeface="Times New Roman"/>
            </a:endParaRPr>
          </a:p>
        </p:txBody>
      </p:sp>
      <p:sp>
        <p:nvSpPr>
          <p:cNvPr id="3" name="TextBox 2"/>
          <p:cNvSpPr txBox="1"/>
          <p:nvPr/>
        </p:nvSpPr>
        <p:spPr>
          <a:xfrm>
            <a:off x="2142080" y="4500547"/>
            <a:ext cx="1860538" cy="369332"/>
          </a:xfrm>
          <a:prstGeom prst="rect">
            <a:avLst/>
          </a:prstGeom>
          <a:noFill/>
        </p:spPr>
        <p:txBody>
          <a:bodyPr wrap="square" rtlCol="0">
            <a:spAutoFit/>
          </a:bodyPr>
          <a:lstStyle/>
          <a:p>
            <a:r>
              <a:rPr lang="en-US" dirty="0"/>
              <a:t>Abnormal/Outlier</a:t>
            </a:r>
          </a:p>
        </p:txBody>
      </p:sp>
      <p:sp>
        <p:nvSpPr>
          <p:cNvPr id="8" name="TextBox 7"/>
          <p:cNvSpPr txBox="1"/>
          <p:nvPr/>
        </p:nvSpPr>
        <p:spPr>
          <a:xfrm>
            <a:off x="5387364" y="4527024"/>
            <a:ext cx="2098016" cy="369332"/>
          </a:xfrm>
          <a:prstGeom prst="rect">
            <a:avLst/>
          </a:prstGeom>
          <a:noFill/>
        </p:spPr>
        <p:txBody>
          <a:bodyPr wrap="square" rtlCol="0">
            <a:spAutoFit/>
          </a:bodyPr>
          <a:lstStyle/>
          <a:p>
            <a:r>
              <a:rPr lang="en-US" dirty="0"/>
              <a:t>Statically Significant</a:t>
            </a:r>
          </a:p>
        </p:txBody>
      </p:sp>
    </p:spTree>
    <p:extLst>
      <p:ext uri="{BB962C8B-B14F-4D97-AF65-F5344CB8AC3E}">
        <p14:creationId xmlns:p14="http://schemas.microsoft.com/office/powerpoint/2010/main" val="1523485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33400" y="0"/>
            <a:ext cx="7772400" cy="1470025"/>
          </a:xfrm>
        </p:spPr>
        <p:txBody>
          <a:bodyPr/>
          <a:lstStyle/>
          <a:p>
            <a:endParaRPr lang="en-US"/>
          </a:p>
        </p:txBody>
      </p:sp>
      <p:pic>
        <p:nvPicPr>
          <p:cNvPr id="4" name="Picture 3"/>
          <p:cNvPicPr>
            <a:picLocks noChangeAspect="1"/>
          </p:cNvPicPr>
          <p:nvPr/>
        </p:nvPicPr>
        <p:blipFill>
          <a:blip r:embed="rId2"/>
          <a:stretch>
            <a:fillRect/>
          </a:stretch>
        </p:blipFill>
        <p:spPr>
          <a:xfrm>
            <a:off x="0" y="12700"/>
            <a:ext cx="9144000" cy="6821461"/>
          </a:xfrm>
          <a:prstGeom prst="rect">
            <a:avLst/>
          </a:prstGeom>
        </p:spPr>
      </p:pic>
      <p:sp>
        <p:nvSpPr>
          <p:cNvPr id="5" name="Rounded Rectangle 4"/>
          <p:cNvSpPr/>
          <p:nvPr/>
        </p:nvSpPr>
        <p:spPr>
          <a:xfrm>
            <a:off x="6553200" y="3124200"/>
            <a:ext cx="1066800" cy="533400"/>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669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Aggregation &amp; Representation</a:t>
            </a:r>
          </a:p>
        </p:txBody>
      </p:sp>
      <p:sp>
        <p:nvSpPr>
          <p:cNvPr id="3" name="Content Placeholder 2"/>
          <p:cNvSpPr>
            <a:spLocks noGrp="1"/>
          </p:cNvSpPr>
          <p:nvPr>
            <p:ph idx="1"/>
          </p:nvPr>
        </p:nvSpPr>
        <p:spPr>
          <a:xfrm>
            <a:off x="457200" y="1600200"/>
            <a:ext cx="5638800" cy="4525963"/>
          </a:xfrm>
        </p:spPr>
        <p:txBody>
          <a:bodyPr>
            <a:normAutofit fontScale="70000" lnSpcReduction="20000"/>
          </a:bodyPr>
          <a:lstStyle/>
          <a:p>
            <a:pPr marL="0" indent="0">
              <a:buNone/>
            </a:pPr>
            <a:r>
              <a:rPr lang="en-US" dirty="0"/>
              <a:t>The Data Aggregation and Representation </a:t>
            </a:r>
            <a:r>
              <a:rPr lang="en-US" b="1" dirty="0"/>
              <a:t>stage is dedicated to </a:t>
            </a:r>
            <a:r>
              <a:rPr lang="en-US" dirty="0"/>
              <a:t>integrating multiple datasets together to arrive at </a:t>
            </a:r>
            <a:r>
              <a:rPr lang="en-US" b="1" dirty="0"/>
              <a:t>a unified view</a:t>
            </a:r>
            <a:r>
              <a:rPr lang="en-US" dirty="0"/>
              <a:t>.</a:t>
            </a:r>
          </a:p>
          <a:p>
            <a:pPr marL="0" marR="1220470" indent="0">
              <a:lnSpc>
                <a:spcPct val="120000"/>
              </a:lnSpc>
              <a:spcBef>
                <a:spcPts val="0"/>
              </a:spcBef>
              <a:buNone/>
            </a:pPr>
            <a:r>
              <a:rPr lang="en-US" spc="-10" dirty="0">
                <a:cs typeface="Times New Roman"/>
              </a:rPr>
              <a:t>Performing this stage can become  complicated because of differences in:</a:t>
            </a:r>
          </a:p>
          <a:p>
            <a:pPr marL="469900" marR="1220470" indent="0">
              <a:lnSpc>
                <a:spcPct val="120000"/>
              </a:lnSpc>
              <a:spcBef>
                <a:spcPts val="100"/>
              </a:spcBef>
            </a:pPr>
            <a:r>
              <a:rPr lang="en-US" b="1" i="1" spc="-10" dirty="0">
                <a:cs typeface="Times New Roman"/>
              </a:rPr>
              <a:t>Data </a:t>
            </a:r>
            <a:r>
              <a:rPr lang="en-US" b="1" i="1" spc="-15" dirty="0">
                <a:cs typeface="Times New Roman"/>
              </a:rPr>
              <a:t>Structure </a:t>
            </a:r>
            <a:r>
              <a:rPr lang="en-US" spc="-10" dirty="0">
                <a:cs typeface="Times New Roman"/>
              </a:rPr>
              <a:t>– Although the data format may </a:t>
            </a:r>
            <a:r>
              <a:rPr lang="en-US" spc="-5" dirty="0">
                <a:cs typeface="Times New Roman"/>
              </a:rPr>
              <a:t>be </a:t>
            </a:r>
            <a:r>
              <a:rPr lang="en-US" spc="-10" dirty="0">
                <a:cs typeface="Times New Roman"/>
              </a:rPr>
              <a:t>the same, the data model may </a:t>
            </a:r>
            <a:r>
              <a:rPr lang="en-US" spc="-5" dirty="0">
                <a:cs typeface="Times New Roman"/>
              </a:rPr>
              <a:t>be </a:t>
            </a:r>
            <a:r>
              <a:rPr lang="en-US" spc="-10" dirty="0">
                <a:cs typeface="Times New Roman"/>
              </a:rPr>
              <a:t>different.</a:t>
            </a:r>
            <a:endParaRPr lang="en-US" dirty="0">
              <a:cs typeface="Times New Roman"/>
            </a:endParaRPr>
          </a:p>
          <a:p>
            <a:pPr marL="441959" marR="163830" indent="0">
              <a:lnSpc>
                <a:spcPct val="120000"/>
              </a:lnSpc>
              <a:spcBef>
                <a:spcPts val="715"/>
              </a:spcBef>
              <a:buFont typeface="Times New Roman"/>
              <a:buChar char="•"/>
              <a:tabLst>
                <a:tab pos="451484" algn="l"/>
              </a:tabLst>
            </a:pPr>
            <a:r>
              <a:rPr lang="en-US" b="1" i="1" spc="-10" dirty="0">
                <a:cs typeface="Times New Roman"/>
              </a:rPr>
              <a:t>Semantic</a:t>
            </a:r>
            <a:r>
              <a:rPr lang="en-US" i="1" spc="-10" dirty="0">
                <a:cs typeface="Times New Roman"/>
              </a:rPr>
              <a:t>s </a:t>
            </a:r>
            <a:r>
              <a:rPr lang="en-US" spc="-10" dirty="0">
                <a:cs typeface="Times New Roman"/>
              </a:rPr>
              <a:t>– A value that is labeled differently in two different datasets may mean the same thing, for example “surname” and “last</a:t>
            </a:r>
            <a:r>
              <a:rPr lang="en-US" spc="130" dirty="0">
                <a:cs typeface="Times New Roman"/>
              </a:rPr>
              <a:t> </a:t>
            </a:r>
            <a:r>
              <a:rPr lang="en-US" spc="-10" dirty="0">
                <a:cs typeface="Times New Roman"/>
              </a:rPr>
              <a:t>name.”</a:t>
            </a:r>
            <a:endParaRPr lang="en-US" dirty="0">
              <a:cs typeface="Times New Roman"/>
            </a:endParaRPr>
          </a:p>
          <a:p>
            <a:pPr marL="0" indent="0">
              <a:buNone/>
            </a:pPr>
            <a:endParaRPr lang="en-US" dirty="0"/>
          </a:p>
        </p:txBody>
      </p:sp>
      <p:sp>
        <p:nvSpPr>
          <p:cNvPr id="4" name="object 2"/>
          <p:cNvSpPr/>
          <p:nvPr/>
        </p:nvSpPr>
        <p:spPr>
          <a:xfrm>
            <a:off x="6106369" y="1132167"/>
            <a:ext cx="2829162" cy="531542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38061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Aggregation &amp; Representation</a:t>
            </a:r>
          </a:p>
        </p:txBody>
      </p:sp>
      <p:pic>
        <p:nvPicPr>
          <p:cNvPr id="4" name="Content Placeholder 3"/>
          <p:cNvPicPr>
            <a:picLocks noGrp="1" noChangeAspect="1"/>
          </p:cNvPicPr>
          <p:nvPr>
            <p:ph idx="1"/>
          </p:nvPr>
        </p:nvPicPr>
        <p:blipFill rotWithShape="1">
          <a:blip r:embed="rId2"/>
          <a:srcRect t="-1144" b="-735"/>
          <a:stretch/>
        </p:blipFill>
        <p:spPr>
          <a:xfrm>
            <a:off x="457200" y="1295400"/>
            <a:ext cx="8229600" cy="5376332"/>
          </a:xfrm>
          <a:prstGeom prst="rect">
            <a:avLst/>
          </a:prstGeom>
        </p:spPr>
      </p:pic>
    </p:spTree>
    <p:extLst>
      <p:ext uri="{BB962C8B-B14F-4D97-AF65-F5344CB8AC3E}">
        <p14:creationId xmlns:p14="http://schemas.microsoft.com/office/powerpoint/2010/main" val="2891210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Aggregation &amp; Representation</a:t>
            </a:r>
          </a:p>
        </p:txBody>
      </p:sp>
      <p:sp>
        <p:nvSpPr>
          <p:cNvPr id="10" name="Content Placeholder 9"/>
          <p:cNvSpPr>
            <a:spLocks noGrp="1"/>
          </p:cNvSpPr>
          <p:nvPr>
            <p:ph idx="1"/>
          </p:nvPr>
        </p:nvSpPr>
        <p:spPr/>
        <p:txBody>
          <a:bodyPr/>
          <a:lstStyle/>
          <a:p>
            <a:endParaRPr lang="en-US"/>
          </a:p>
        </p:txBody>
      </p:sp>
      <p:sp>
        <p:nvSpPr>
          <p:cNvPr id="4" name="object 3"/>
          <p:cNvSpPr/>
          <p:nvPr/>
        </p:nvSpPr>
        <p:spPr>
          <a:xfrm>
            <a:off x="1728608" y="1504526"/>
            <a:ext cx="5950875" cy="2323153"/>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183609" y="3888149"/>
            <a:ext cx="8644819" cy="240237"/>
          </a:xfrm>
          <a:prstGeom prst="rect">
            <a:avLst/>
          </a:prstGeom>
        </p:spPr>
        <p:txBody>
          <a:bodyPr vert="horz" wrap="square" lIns="0" tIns="26670" rIns="0" bIns="0" rtlCol="0">
            <a:spAutoFit/>
          </a:bodyPr>
          <a:lstStyle/>
          <a:p>
            <a:pPr marL="2368550" marR="177800" indent="-2160270">
              <a:lnSpc>
                <a:spcPts val="1660"/>
              </a:lnSpc>
              <a:spcBef>
                <a:spcPts val="210"/>
              </a:spcBef>
            </a:pPr>
            <a:r>
              <a:rPr sz="1400" b="1" spc="-15" dirty="0">
                <a:cs typeface="Times New Roman"/>
              </a:rPr>
              <a:t>Figure </a:t>
            </a:r>
            <a:r>
              <a:rPr sz="1400" b="1" spc="-5" dirty="0">
                <a:cs typeface="Times New Roman"/>
              </a:rPr>
              <a:t>3.18 </a:t>
            </a:r>
            <a:r>
              <a:rPr sz="1400" spc="-10" dirty="0">
                <a:cs typeface="Times New Roman"/>
              </a:rPr>
              <a:t>A simple example </a:t>
            </a:r>
            <a:r>
              <a:rPr sz="1400" spc="-5" dirty="0">
                <a:cs typeface="Times New Roman"/>
              </a:rPr>
              <a:t>of </a:t>
            </a:r>
            <a:r>
              <a:rPr sz="1400" spc="-10" dirty="0">
                <a:cs typeface="Times New Roman"/>
              </a:rPr>
              <a:t>data aggregation where two datasets are aggregated  together using the Id</a:t>
            </a:r>
            <a:r>
              <a:rPr sz="1400" spc="25" dirty="0">
                <a:cs typeface="Times New Roman"/>
              </a:rPr>
              <a:t> </a:t>
            </a:r>
            <a:r>
              <a:rPr sz="1400" spc="-10" dirty="0">
                <a:cs typeface="Times New Roman"/>
              </a:rPr>
              <a:t>field.</a:t>
            </a:r>
            <a:endParaRPr sz="1400" dirty="0">
              <a:cs typeface="Times New Roman"/>
            </a:endParaRPr>
          </a:p>
        </p:txBody>
      </p:sp>
      <p:sp>
        <p:nvSpPr>
          <p:cNvPr id="6" name="object 5"/>
          <p:cNvSpPr/>
          <p:nvPr/>
        </p:nvSpPr>
        <p:spPr>
          <a:xfrm>
            <a:off x="2405053" y="4280065"/>
            <a:ext cx="4597988" cy="1957302"/>
          </a:xfrm>
          <a:prstGeom prst="rect">
            <a:avLst/>
          </a:prstGeom>
          <a:blipFill>
            <a:blip r:embed="rId3" cstate="print"/>
            <a:stretch>
              <a:fillRect/>
            </a:stretch>
          </a:blipFill>
        </p:spPr>
        <p:txBody>
          <a:bodyPr wrap="square" lIns="0" tIns="0" rIns="0" bIns="0" rtlCol="0"/>
          <a:lstStyle/>
          <a:p>
            <a:endParaRPr/>
          </a:p>
        </p:txBody>
      </p:sp>
      <p:sp>
        <p:nvSpPr>
          <p:cNvPr id="7" name="object 6"/>
          <p:cNvSpPr txBox="1"/>
          <p:nvPr/>
        </p:nvSpPr>
        <p:spPr>
          <a:xfrm>
            <a:off x="228600" y="6236647"/>
            <a:ext cx="8776785" cy="240237"/>
          </a:xfrm>
          <a:prstGeom prst="rect">
            <a:avLst/>
          </a:prstGeom>
        </p:spPr>
        <p:txBody>
          <a:bodyPr vert="horz" wrap="square" lIns="0" tIns="26670" rIns="0" bIns="0" rtlCol="0">
            <a:spAutoFit/>
          </a:bodyPr>
          <a:lstStyle/>
          <a:p>
            <a:pPr marL="2197735" marR="5080" indent="-2185670">
              <a:lnSpc>
                <a:spcPts val="1660"/>
              </a:lnSpc>
              <a:spcBef>
                <a:spcPts val="210"/>
              </a:spcBef>
            </a:pPr>
            <a:r>
              <a:rPr sz="1400" b="1" spc="-15" dirty="0">
                <a:cs typeface="Times New Roman"/>
              </a:rPr>
              <a:t>Figure </a:t>
            </a:r>
            <a:r>
              <a:rPr sz="1400" b="1" spc="-5" dirty="0">
                <a:cs typeface="Times New Roman"/>
              </a:rPr>
              <a:t>3.19 </a:t>
            </a:r>
            <a:r>
              <a:rPr sz="1400" spc="-10" dirty="0">
                <a:cs typeface="Times New Roman"/>
              </a:rPr>
              <a:t>Dataset A and B can </a:t>
            </a:r>
            <a:r>
              <a:rPr sz="1400" spc="-5" dirty="0">
                <a:cs typeface="Times New Roman"/>
              </a:rPr>
              <a:t>be </a:t>
            </a:r>
            <a:r>
              <a:rPr sz="1400" spc="-10" dirty="0">
                <a:cs typeface="Times New Roman"/>
              </a:rPr>
              <a:t>combined to create </a:t>
            </a:r>
            <a:r>
              <a:rPr sz="1400" spc="-5" dirty="0">
                <a:cs typeface="Times New Roman"/>
              </a:rPr>
              <a:t>a </a:t>
            </a:r>
            <a:r>
              <a:rPr sz="1400" spc="-10" dirty="0">
                <a:cs typeface="Times New Roman"/>
              </a:rPr>
              <a:t>standardized data structure with </a:t>
            </a:r>
            <a:r>
              <a:rPr sz="1400" spc="-5" dirty="0">
                <a:cs typeface="Times New Roman"/>
              </a:rPr>
              <a:t>a </a:t>
            </a:r>
            <a:r>
              <a:rPr sz="1400" spc="-10" dirty="0">
                <a:cs typeface="Times New Roman"/>
              </a:rPr>
              <a:t>Big Data</a:t>
            </a:r>
            <a:r>
              <a:rPr sz="1400" spc="-5" dirty="0">
                <a:cs typeface="Times New Roman"/>
              </a:rPr>
              <a:t> </a:t>
            </a:r>
            <a:r>
              <a:rPr sz="1400" spc="-10" dirty="0">
                <a:cs typeface="Times New Roman"/>
              </a:rPr>
              <a:t>solution.</a:t>
            </a:r>
            <a:endParaRPr sz="1400" dirty="0">
              <a:cs typeface="Times New Roman"/>
            </a:endParaRPr>
          </a:p>
        </p:txBody>
      </p:sp>
      <p:pic>
        <p:nvPicPr>
          <p:cNvPr id="3" name="Picture 2"/>
          <p:cNvPicPr>
            <a:picLocks noChangeAspect="1"/>
          </p:cNvPicPr>
          <p:nvPr/>
        </p:nvPicPr>
        <p:blipFill>
          <a:blip r:embed="rId4"/>
          <a:stretch>
            <a:fillRect/>
          </a:stretch>
        </p:blipFill>
        <p:spPr>
          <a:xfrm>
            <a:off x="1277552" y="1439534"/>
            <a:ext cx="617493" cy="316613"/>
          </a:xfrm>
          <a:prstGeom prst="rect">
            <a:avLst/>
          </a:prstGeom>
        </p:spPr>
      </p:pic>
      <p:pic>
        <p:nvPicPr>
          <p:cNvPr id="8" name="Picture 7"/>
          <p:cNvPicPr>
            <a:picLocks noChangeAspect="1"/>
          </p:cNvPicPr>
          <p:nvPr/>
        </p:nvPicPr>
        <p:blipFill>
          <a:blip r:embed="rId4"/>
          <a:stretch>
            <a:fillRect/>
          </a:stretch>
        </p:blipFill>
        <p:spPr>
          <a:xfrm>
            <a:off x="3266020" y="1417638"/>
            <a:ext cx="617493" cy="267350"/>
          </a:xfrm>
          <a:prstGeom prst="rect">
            <a:avLst/>
          </a:prstGeom>
        </p:spPr>
      </p:pic>
      <p:pic>
        <p:nvPicPr>
          <p:cNvPr id="9" name="Picture 8"/>
          <p:cNvPicPr>
            <a:picLocks noChangeAspect="1"/>
          </p:cNvPicPr>
          <p:nvPr/>
        </p:nvPicPr>
        <p:blipFill>
          <a:blip r:embed="rId4"/>
          <a:stretch>
            <a:fillRect/>
          </a:stretch>
        </p:blipFill>
        <p:spPr>
          <a:xfrm>
            <a:off x="5269788" y="1417638"/>
            <a:ext cx="617493" cy="338509"/>
          </a:xfrm>
          <a:prstGeom prst="rect">
            <a:avLst/>
          </a:prstGeom>
        </p:spPr>
      </p:pic>
    </p:spTree>
    <p:extLst>
      <p:ext uri="{BB962C8B-B14F-4D97-AF65-F5344CB8AC3E}">
        <p14:creationId xmlns:p14="http://schemas.microsoft.com/office/powerpoint/2010/main" val="4157074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Data Lake with </a:t>
            </a:r>
            <a:r>
              <a:rPr lang="en-US" dirty="0" err="1"/>
              <a:t>NiFi</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rotWithShape="1">
          <a:blip r:embed="rId2"/>
          <a:srcRect t="7970"/>
          <a:stretch/>
        </p:blipFill>
        <p:spPr>
          <a:xfrm>
            <a:off x="0" y="1417638"/>
            <a:ext cx="9144000" cy="5094004"/>
          </a:xfrm>
          <a:prstGeom prst="rect">
            <a:avLst/>
          </a:prstGeom>
        </p:spPr>
      </p:pic>
      <p:sp>
        <p:nvSpPr>
          <p:cNvPr id="7" name="TextBox 6"/>
          <p:cNvSpPr txBox="1"/>
          <p:nvPr/>
        </p:nvSpPr>
        <p:spPr>
          <a:xfrm>
            <a:off x="7114762" y="6188208"/>
            <a:ext cx="1820767" cy="369332"/>
          </a:xfrm>
          <a:prstGeom prst="rect">
            <a:avLst/>
          </a:prstGeom>
          <a:noFill/>
        </p:spPr>
        <p:txBody>
          <a:bodyPr wrap="square" rtlCol="0">
            <a:spAutoFit/>
          </a:bodyPr>
          <a:lstStyle/>
          <a:p>
            <a:r>
              <a:rPr lang="en-US" dirty="0" err="1"/>
              <a:t>Xenonstack.com</a:t>
            </a:r>
            <a:endParaRPr lang="en-US" dirty="0"/>
          </a:p>
        </p:txBody>
      </p:sp>
      <p:sp>
        <p:nvSpPr>
          <p:cNvPr id="4" name="Rectangle 3"/>
          <p:cNvSpPr/>
          <p:nvPr/>
        </p:nvSpPr>
        <p:spPr>
          <a:xfrm>
            <a:off x="0" y="1295400"/>
            <a:ext cx="9144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565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a:t>
            </a:r>
          </a:p>
        </p:txBody>
      </p:sp>
      <p:sp>
        <p:nvSpPr>
          <p:cNvPr id="3" name="Content Placeholder 2"/>
          <p:cNvSpPr>
            <a:spLocks noGrp="1"/>
          </p:cNvSpPr>
          <p:nvPr>
            <p:ph idx="1"/>
          </p:nvPr>
        </p:nvSpPr>
        <p:spPr>
          <a:xfrm>
            <a:off x="76200" y="1600200"/>
            <a:ext cx="5791200" cy="5029200"/>
          </a:xfrm>
        </p:spPr>
        <p:txBody>
          <a:bodyPr>
            <a:normAutofit fontScale="62500" lnSpcReduction="20000"/>
          </a:bodyPr>
          <a:lstStyle/>
          <a:p>
            <a:r>
              <a:rPr lang="en-US" dirty="0"/>
              <a:t>The Data Analysis stage is dedicated to carrying out the actual </a:t>
            </a:r>
            <a:r>
              <a:rPr lang="en-US" b="1" dirty="0"/>
              <a:t>analysis task</a:t>
            </a:r>
            <a:r>
              <a:rPr lang="en-US" dirty="0"/>
              <a:t>, which typically involves one or more types of analytics.</a:t>
            </a:r>
          </a:p>
          <a:p>
            <a:r>
              <a:rPr lang="en-US" dirty="0"/>
              <a:t>This stage can be </a:t>
            </a:r>
            <a:r>
              <a:rPr lang="en-US" b="1" dirty="0"/>
              <a:t>iterative</a:t>
            </a:r>
            <a:r>
              <a:rPr lang="en-US" dirty="0"/>
              <a:t> in nature, especially if the data analysis is exploratory, in which case analysis is repeated until the appropriate pattern or correlation is uncovered. </a:t>
            </a:r>
          </a:p>
          <a:p>
            <a:pPr lvl="1"/>
            <a:r>
              <a:rPr lang="en-US" dirty="0"/>
              <a:t>The Exploratory Data Analysis (EDA) approach will be explained shortly, along with confirmatory analysis.</a:t>
            </a:r>
          </a:p>
          <a:p>
            <a:pPr marL="0" indent="0">
              <a:buNone/>
            </a:pPr>
            <a:r>
              <a:rPr lang="en-US" spc="-10" dirty="0">
                <a:cs typeface="Times New Roman"/>
              </a:rPr>
              <a:t>Type examples:</a:t>
            </a:r>
          </a:p>
          <a:p>
            <a:r>
              <a:rPr lang="en-US" spc="-10" dirty="0">
                <a:cs typeface="Times New Roman"/>
              </a:rPr>
              <a:t>querying </a:t>
            </a:r>
            <a:r>
              <a:rPr lang="en-US" spc="-5" dirty="0">
                <a:cs typeface="Times New Roman"/>
              </a:rPr>
              <a:t>a </a:t>
            </a:r>
            <a:r>
              <a:rPr lang="en-US" spc="-10" dirty="0">
                <a:cs typeface="Times New Roman"/>
              </a:rPr>
              <a:t>dataset to compute an </a:t>
            </a:r>
            <a:r>
              <a:rPr lang="en-US" b="1" spc="-10" dirty="0">
                <a:cs typeface="Times New Roman"/>
              </a:rPr>
              <a:t>aggregation</a:t>
            </a:r>
            <a:r>
              <a:rPr lang="en-US" spc="-10" dirty="0">
                <a:cs typeface="Times New Roman"/>
              </a:rPr>
              <a:t> for comparison</a:t>
            </a:r>
          </a:p>
          <a:p>
            <a:r>
              <a:rPr lang="en-US" b="1" spc="-10" dirty="0">
                <a:cs typeface="Times New Roman"/>
              </a:rPr>
              <a:t>combining data mining and complex statistical analysis techniques</a:t>
            </a:r>
            <a:r>
              <a:rPr lang="en-US" spc="-10" dirty="0">
                <a:cs typeface="Times New Roman"/>
              </a:rPr>
              <a:t> to discover patterns and anomalies </a:t>
            </a:r>
            <a:r>
              <a:rPr lang="en-US" spc="-5" dirty="0">
                <a:cs typeface="Times New Roman"/>
              </a:rPr>
              <a:t>or </a:t>
            </a:r>
            <a:r>
              <a:rPr lang="en-US" spc="-10" dirty="0">
                <a:cs typeface="Times New Roman"/>
              </a:rPr>
              <a:t>to generate </a:t>
            </a:r>
            <a:r>
              <a:rPr lang="en-US" spc="-5" dirty="0">
                <a:cs typeface="Times New Roman"/>
              </a:rPr>
              <a:t>a </a:t>
            </a:r>
            <a:r>
              <a:rPr lang="en-US" spc="-10" dirty="0">
                <a:cs typeface="Times New Roman"/>
              </a:rPr>
              <a:t>statistical </a:t>
            </a:r>
            <a:r>
              <a:rPr lang="en-US" spc="-5" dirty="0">
                <a:cs typeface="Times New Roman"/>
              </a:rPr>
              <a:t>or </a:t>
            </a:r>
            <a:r>
              <a:rPr lang="en-US" spc="-10" dirty="0">
                <a:cs typeface="Times New Roman"/>
              </a:rPr>
              <a:t>mathematical model to  depict relationships between</a:t>
            </a:r>
            <a:r>
              <a:rPr lang="en-US" spc="25" dirty="0">
                <a:cs typeface="Times New Roman"/>
              </a:rPr>
              <a:t> </a:t>
            </a:r>
            <a:r>
              <a:rPr lang="en-US" spc="-10" dirty="0">
                <a:cs typeface="Times New Roman"/>
              </a:rPr>
              <a:t>variables.</a:t>
            </a:r>
            <a:endParaRPr lang="en-US" dirty="0">
              <a:cs typeface="Times New Roman"/>
            </a:endParaRPr>
          </a:p>
        </p:txBody>
      </p:sp>
      <p:sp>
        <p:nvSpPr>
          <p:cNvPr id="4" name="object 3"/>
          <p:cNvSpPr/>
          <p:nvPr/>
        </p:nvSpPr>
        <p:spPr>
          <a:xfrm>
            <a:off x="5809921" y="1132163"/>
            <a:ext cx="3196376" cy="5353755"/>
          </a:xfrm>
          <a:prstGeom prst="rect">
            <a:avLst/>
          </a:prstGeom>
          <a:blipFill>
            <a:blip r:embed="rId3" cstate="print"/>
            <a:stretch>
              <a:fillRect/>
            </a:stretch>
          </a:blipFill>
        </p:spPr>
        <p:txBody>
          <a:bodyPr wrap="square" lIns="0" tIns="0" rIns="0" bIns="0" rtlCol="0"/>
          <a:lstStyle/>
          <a:p>
            <a:endParaRPr/>
          </a:p>
        </p:txBody>
      </p:sp>
      <p:sp>
        <p:nvSpPr>
          <p:cNvPr id="5" name="TextBox 4"/>
          <p:cNvSpPr txBox="1"/>
          <p:nvPr/>
        </p:nvSpPr>
        <p:spPr>
          <a:xfrm>
            <a:off x="7527878" y="2815108"/>
            <a:ext cx="918034" cy="369332"/>
          </a:xfrm>
          <a:prstGeom prst="rect">
            <a:avLst/>
          </a:prstGeom>
          <a:noFill/>
        </p:spPr>
        <p:txBody>
          <a:bodyPr wrap="square" rtlCol="0">
            <a:spAutoFit/>
          </a:bodyPr>
          <a:lstStyle/>
          <a:p>
            <a:r>
              <a:rPr lang="en-US" b="1" dirty="0"/>
              <a:t>E/CDA</a:t>
            </a:r>
          </a:p>
        </p:txBody>
      </p:sp>
    </p:spTree>
    <p:extLst>
      <p:ext uri="{BB962C8B-B14F-4D97-AF65-F5344CB8AC3E}">
        <p14:creationId xmlns:p14="http://schemas.microsoft.com/office/powerpoint/2010/main" val="797452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a:t>
            </a:r>
          </a:p>
        </p:txBody>
      </p:sp>
      <p:sp>
        <p:nvSpPr>
          <p:cNvPr id="3" name="Content Placeholder 2"/>
          <p:cNvSpPr>
            <a:spLocks noGrp="1"/>
          </p:cNvSpPr>
          <p:nvPr>
            <p:ph idx="1"/>
          </p:nvPr>
        </p:nvSpPr>
        <p:spPr>
          <a:xfrm>
            <a:off x="457200" y="1600201"/>
            <a:ext cx="8229600" cy="2209800"/>
          </a:xfrm>
        </p:spPr>
        <p:txBody>
          <a:bodyPr>
            <a:normAutofit fontScale="62500" lnSpcReduction="20000"/>
          </a:bodyPr>
          <a:lstStyle/>
          <a:p>
            <a:r>
              <a:rPr lang="en-US" dirty="0"/>
              <a:t>Data analysis can be classified as confirmatory analysis or exploratory analysis.  The latter of which is linked to data mining</a:t>
            </a:r>
          </a:p>
          <a:p>
            <a:pPr lvl="1"/>
            <a:r>
              <a:rPr lang="en-US" dirty="0"/>
              <a:t>Data mining is the computing process of </a:t>
            </a:r>
            <a:r>
              <a:rPr lang="en-US" b="1" dirty="0"/>
              <a:t>discovering patterns in large data sets</a:t>
            </a:r>
            <a:r>
              <a:rPr lang="en-US" dirty="0"/>
              <a:t> involving methods at the intersection of machine learning, statistics, and database systems.</a:t>
            </a:r>
          </a:p>
          <a:p>
            <a:r>
              <a:rPr lang="en-US" b="1" dirty="0"/>
              <a:t>Confirmatory Data Analysis (CDA) </a:t>
            </a:r>
            <a:r>
              <a:rPr lang="en-US" dirty="0"/>
              <a:t>is a deductive approach where the cause of the phenomenon being investigated is proposed beforehand. The proposed cause or assumption is called a hypothesis. </a:t>
            </a:r>
          </a:p>
          <a:p>
            <a:endParaRPr lang="en-US" dirty="0"/>
          </a:p>
        </p:txBody>
      </p:sp>
      <p:sp>
        <p:nvSpPr>
          <p:cNvPr id="4" name="object 3"/>
          <p:cNvSpPr/>
          <p:nvPr/>
        </p:nvSpPr>
        <p:spPr>
          <a:xfrm>
            <a:off x="4265708" y="3778976"/>
            <a:ext cx="4679385" cy="2350592"/>
          </a:xfrm>
          <a:prstGeom prst="rect">
            <a:avLst/>
          </a:prstGeom>
          <a:blipFill>
            <a:blip r:embed="rId3" cstate="print"/>
            <a:stretch>
              <a:fillRect/>
            </a:stretch>
          </a:blipFill>
        </p:spPr>
        <p:txBody>
          <a:bodyPr wrap="square" lIns="0" tIns="0" rIns="0" bIns="0" rtlCol="0"/>
          <a:lstStyle/>
          <a:p>
            <a:endParaRPr/>
          </a:p>
        </p:txBody>
      </p:sp>
      <p:sp>
        <p:nvSpPr>
          <p:cNvPr id="5" name="Content Placeholder 2"/>
          <p:cNvSpPr txBox="1">
            <a:spLocks/>
          </p:cNvSpPr>
          <p:nvPr/>
        </p:nvSpPr>
        <p:spPr>
          <a:xfrm>
            <a:off x="321313" y="3778980"/>
            <a:ext cx="4284764" cy="2524417"/>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spc="-10" dirty="0">
                <a:cs typeface="Times New Roman"/>
              </a:rPr>
              <a:t>Exploratory Data Analysis (EDA)</a:t>
            </a:r>
            <a:r>
              <a:rPr lang="en-US" spc="-10" dirty="0">
                <a:cs typeface="Times New Roman"/>
              </a:rPr>
              <a:t> is an inductive approach that is closely associated with data mining. No hypothesis or predetermined assumptions are generated. Instead, the data is explored through analysis to develop an understanding of the cause of the phenomenon.</a:t>
            </a:r>
            <a:endParaRPr lang="en-US" dirty="0"/>
          </a:p>
        </p:txBody>
      </p:sp>
      <p:sp>
        <p:nvSpPr>
          <p:cNvPr id="7" name="Rectangle 6"/>
          <p:cNvSpPr/>
          <p:nvPr/>
        </p:nvSpPr>
        <p:spPr>
          <a:xfrm>
            <a:off x="3744701" y="6149508"/>
            <a:ext cx="5733356" cy="307777"/>
          </a:xfrm>
          <a:prstGeom prst="rect">
            <a:avLst/>
          </a:prstGeom>
        </p:spPr>
        <p:txBody>
          <a:bodyPr wrap="square">
            <a:spAutoFit/>
          </a:bodyPr>
          <a:lstStyle/>
          <a:p>
            <a:pPr marL="12700" indent="213360">
              <a:lnSpc>
                <a:spcPct val="100000"/>
              </a:lnSpc>
              <a:spcBef>
                <a:spcPts val="735"/>
              </a:spcBef>
            </a:pPr>
            <a:r>
              <a:rPr lang="en-US" sz="1400" b="1" spc="-15" dirty="0">
                <a:latin typeface="Times New Roman"/>
                <a:cs typeface="Times New Roman"/>
              </a:rPr>
              <a:t>Figure </a:t>
            </a:r>
            <a:r>
              <a:rPr lang="en-US" sz="1400" b="1" spc="-5" dirty="0">
                <a:latin typeface="Times New Roman"/>
                <a:cs typeface="Times New Roman"/>
              </a:rPr>
              <a:t>3.21 </a:t>
            </a:r>
            <a:r>
              <a:rPr lang="en-US" sz="1400" spc="-10" dirty="0">
                <a:latin typeface="Times New Roman"/>
                <a:cs typeface="Times New Roman"/>
              </a:rPr>
              <a:t>Data analysis can be confirmatory </a:t>
            </a:r>
            <a:r>
              <a:rPr lang="en-US" sz="1400" spc="-5" dirty="0">
                <a:latin typeface="Times New Roman"/>
                <a:cs typeface="Times New Roman"/>
              </a:rPr>
              <a:t>or </a:t>
            </a:r>
            <a:r>
              <a:rPr lang="en-US" sz="1400" spc="-10" dirty="0">
                <a:latin typeface="Times New Roman"/>
                <a:cs typeface="Times New Roman"/>
              </a:rPr>
              <a:t>exploratory</a:t>
            </a:r>
            <a:r>
              <a:rPr lang="en-US" sz="1400" spc="210" dirty="0">
                <a:latin typeface="Times New Roman"/>
                <a:cs typeface="Times New Roman"/>
              </a:rPr>
              <a:t> </a:t>
            </a:r>
            <a:r>
              <a:rPr lang="en-US" sz="1400" spc="-10" dirty="0">
                <a:latin typeface="Times New Roman"/>
                <a:cs typeface="Times New Roman"/>
              </a:rPr>
              <a:t>analysis.</a:t>
            </a:r>
            <a:endParaRPr lang="en-US" sz="1400" dirty="0">
              <a:latin typeface="Times New Roman"/>
              <a:cs typeface="Times New Roman"/>
            </a:endParaRPr>
          </a:p>
        </p:txBody>
      </p:sp>
    </p:spTree>
    <p:extLst>
      <p:ext uri="{BB962C8B-B14F-4D97-AF65-F5344CB8AC3E}">
        <p14:creationId xmlns:p14="http://schemas.microsoft.com/office/powerpoint/2010/main" val="132983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and CDA</a:t>
            </a:r>
          </a:p>
        </p:txBody>
      </p:sp>
      <p:pic>
        <p:nvPicPr>
          <p:cNvPr id="4" name="Content Placeholder 3"/>
          <p:cNvPicPr>
            <a:picLocks noGrp="1" noChangeAspect="1"/>
          </p:cNvPicPr>
          <p:nvPr>
            <p:ph idx="1"/>
          </p:nvPr>
        </p:nvPicPr>
        <p:blipFill rotWithShape="1">
          <a:blip r:embed="rId2"/>
          <a:srcRect t="13336" b="15471"/>
          <a:stretch/>
        </p:blipFill>
        <p:spPr>
          <a:xfrm>
            <a:off x="457200" y="1600201"/>
            <a:ext cx="8229600" cy="4394200"/>
          </a:xfrm>
        </p:spPr>
      </p:pic>
      <p:sp>
        <p:nvSpPr>
          <p:cNvPr id="5" name="Oval 4"/>
          <p:cNvSpPr/>
          <p:nvPr/>
        </p:nvSpPr>
        <p:spPr>
          <a:xfrm>
            <a:off x="3335523" y="4222661"/>
            <a:ext cx="2111478" cy="36718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415002" y="4222661"/>
            <a:ext cx="2740199" cy="369332"/>
          </a:xfrm>
          <a:prstGeom prst="rect">
            <a:avLst/>
          </a:prstGeom>
          <a:noFill/>
        </p:spPr>
        <p:txBody>
          <a:bodyPr wrap="square" rtlCol="0">
            <a:spAutoFit/>
          </a:bodyPr>
          <a:lstStyle/>
          <a:p>
            <a:r>
              <a:rPr lang="en-US" dirty="0"/>
              <a:t>Why this surge in </a:t>
            </a:r>
            <a:r>
              <a:rPr lang="en-US" dirty="0" err="1"/>
              <a:t>netflow</a:t>
            </a:r>
            <a:r>
              <a:rPr lang="en-US" dirty="0"/>
              <a:t>?</a:t>
            </a:r>
          </a:p>
        </p:txBody>
      </p:sp>
      <p:sp>
        <p:nvSpPr>
          <p:cNvPr id="7" name="TextBox 6"/>
          <p:cNvSpPr txBox="1"/>
          <p:nvPr/>
        </p:nvSpPr>
        <p:spPr>
          <a:xfrm>
            <a:off x="533400" y="1340065"/>
            <a:ext cx="5510318" cy="369332"/>
          </a:xfrm>
          <a:prstGeom prst="rect">
            <a:avLst/>
          </a:prstGeom>
          <a:solidFill>
            <a:schemeClr val="bg1"/>
          </a:solidFill>
        </p:spPr>
        <p:txBody>
          <a:bodyPr wrap="square" rtlCol="0">
            <a:spAutoFit/>
          </a:bodyPr>
          <a:lstStyle/>
          <a:p>
            <a:r>
              <a:rPr lang="en-US" dirty="0"/>
              <a:t>Just explore the data to see what is there.</a:t>
            </a:r>
          </a:p>
        </p:txBody>
      </p:sp>
      <p:sp>
        <p:nvSpPr>
          <p:cNvPr id="8" name="TextBox 7"/>
          <p:cNvSpPr txBox="1"/>
          <p:nvPr/>
        </p:nvSpPr>
        <p:spPr>
          <a:xfrm>
            <a:off x="6885255" y="6095721"/>
            <a:ext cx="2111478" cy="369332"/>
          </a:xfrm>
          <a:prstGeom prst="rect">
            <a:avLst/>
          </a:prstGeom>
          <a:noFill/>
        </p:spPr>
        <p:txBody>
          <a:bodyPr wrap="square" rtlCol="0">
            <a:spAutoFit/>
          </a:bodyPr>
          <a:lstStyle/>
          <a:p>
            <a:r>
              <a:rPr lang="en-US" dirty="0"/>
              <a:t>Source: </a:t>
            </a:r>
            <a:r>
              <a:rPr lang="en-US" dirty="0" err="1"/>
              <a:t>sflow.com</a:t>
            </a:r>
            <a:endParaRPr lang="en-US" dirty="0"/>
          </a:p>
        </p:txBody>
      </p:sp>
    </p:spTree>
    <p:extLst>
      <p:ext uri="{BB962C8B-B14F-4D97-AF65-F5344CB8AC3E}">
        <p14:creationId xmlns:p14="http://schemas.microsoft.com/office/powerpoint/2010/main" val="2412242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a:xfrm>
            <a:off x="457200" y="1600200"/>
            <a:ext cx="5638800" cy="4525963"/>
          </a:xfrm>
        </p:spPr>
        <p:txBody>
          <a:bodyPr>
            <a:normAutofit fontScale="70000" lnSpcReduction="20000"/>
          </a:bodyPr>
          <a:lstStyle/>
          <a:p>
            <a:r>
              <a:rPr lang="en-US" dirty="0"/>
              <a:t>The Data Visualization stage is dedicated to </a:t>
            </a:r>
            <a:r>
              <a:rPr lang="en-US" b="1" dirty="0"/>
              <a:t>using data visualization techniques and tools to graphically communicate, represent and interpret </a:t>
            </a:r>
            <a:r>
              <a:rPr lang="en-US" dirty="0"/>
              <a:t>the analysis results for effective interpretation by business users.</a:t>
            </a:r>
          </a:p>
          <a:p>
            <a:r>
              <a:rPr lang="en-US" spc="-10" dirty="0">
                <a:cs typeface="Times New Roman"/>
              </a:rPr>
              <a:t>The Data Visualization stage is dedicated to using data visualization techniques and tools to </a:t>
            </a:r>
            <a:r>
              <a:rPr lang="en-US" b="1" spc="-10" dirty="0">
                <a:cs typeface="Times New Roman"/>
              </a:rPr>
              <a:t>graphically communicate the analysis</a:t>
            </a:r>
            <a:r>
              <a:rPr lang="en-US" spc="-10" dirty="0">
                <a:cs typeface="Times New Roman"/>
              </a:rPr>
              <a:t> results for effective interpretation by business users.</a:t>
            </a:r>
          </a:p>
          <a:p>
            <a:r>
              <a:rPr lang="en-US" spc="-10" dirty="0">
                <a:cs typeface="Times New Roman"/>
              </a:rPr>
              <a:t>The results </a:t>
            </a:r>
            <a:r>
              <a:rPr lang="en-US" spc="-5" dirty="0">
                <a:cs typeface="Times New Roman"/>
              </a:rPr>
              <a:t>of </a:t>
            </a:r>
            <a:r>
              <a:rPr lang="en-US" spc="-10" dirty="0">
                <a:cs typeface="Times New Roman"/>
              </a:rPr>
              <a:t>completing the Data </a:t>
            </a:r>
            <a:r>
              <a:rPr lang="en-US" spc="-15" dirty="0">
                <a:cs typeface="Times New Roman"/>
              </a:rPr>
              <a:t>Visualization </a:t>
            </a:r>
            <a:r>
              <a:rPr lang="en-US" spc="-10" dirty="0">
                <a:cs typeface="Times New Roman"/>
              </a:rPr>
              <a:t>stage provide users with the ability to perform visual analysis, allowing for the discovery </a:t>
            </a:r>
            <a:r>
              <a:rPr lang="en-US" spc="-5" dirty="0">
                <a:cs typeface="Times New Roman"/>
              </a:rPr>
              <a:t>of </a:t>
            </a:r>
            <a:r>
              <a:rPr lang="en-US" spc="-10" dirty="0">
                <a:cs typeface="Times New Roman"/>
              </a:rPr>
              <a:t>answers to questions that users have  </a:t>
            </a:r>
            <a:r>
              <a:rPr lang="en-US" spc="-5" dirty="0">
                <a:cs typeface="Times New Roman"/>
              </a:rPr>
              <a:t>not </a:t>
            </a:r>
            <a:r>
              <a:rPr lang="en-US" spc="-10" dirty="0">
                <a:cs typeface="Times New Roman"/>
              </a:rPr>
              <a:t>yet even formulated. </a:t>
            </a:r>
            <a:endParaRPr lang="en-US" dirty="0"/>
          </a:p>
          <a:p>
            <a:endParaRPr lang="en-US" dirty="0"/>
          </a:p>
        </p:txBody>
      </p:sp>
      <p:sp>
        <p:nvSpPr>
          <p:cNvPr id="4" name="object 2"/>
          <p:cNvSpPr/>
          <p:nvPr/>
        </p:nvSpPr>
        <p:spPr>
          <a:xfrm>
            <a:off x="6027744" y="1254559"/>
            <a:ext cx="2844463" cy="52389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16204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Utilization of Analysis Results</a:t>
            </a:r>
          </a:p>
        </p:txBody>
      </p:sp>
      <p:sp>
        <p:nvSpPr>
          <p:cNvPr id="3" name="Content Placeholder 2"/>
          <p:cNvSpPr>
            <a:spLocks noGrp="1"/>
          </p:cNvSpPr>
          <p:nvPr>
            <p:ph idx="1"/>
          </p:nvPr>
        </p:nvSpPr>
        <p:spPr>
          <a:xfrm>
            <a:off x="457200" y="1600200"/>
            <a:ext cx="5334000" cy="4525963"/>
          </a:xfrm>
        </p:spPr>
        <p:txBody>
          <a:bodyPr>
            <a:normAutofit fontScale="62500" lnSpcReduction="20000"/>
          </a:bodyPr>
          <a:lstStyle/>
          <a:p>
            <a:r>
              <a:rPr lang="en-US" dirty="0"/>
              <a:t>Subsequent to analysis results being made available to business users to </a:t>
            </a:r>
            <a:r>
              <a:rPr lang="en-US" b="1" dirty="0"/>
              <a:t>support business  decision-making,</a:t>
            </a:r>
            <a:r>
              <a:rPr lang="en-US" dirty="0"/>
              <a:t> such as via dashboards, there may be further opportunities to utilize the  analysis results. </a:t>
            </a:r>
          </a:p>
          <a:p>
            <a:r>
              <a:rPr lang="en-US" dirty="0"/>
              <a:t>The Utilization of Analysis Results stage is dedicated to </a:t>
            </a:r>
            <a:r>
              <a:rPr lang="en-US" b="1" dirty="0"/>
              <a:t>determining how and where processed analysis data can be further leveraged.</a:t>
            </a:r>
          </a:p>
          <a:p>
            <a:r>
              <a:rPr lang="en-US" spc="-10" dirty="0">
                <a:cs typeface="Times New Roman"/>
              </a:rPr>
              <a:t>Depending on the nature </a:t>
            </a:r>
            <a:r>
              <a:rPr lang="en-US" spc="-5" dirty="0">
                <a:cs typeface="Times New Roman"/>
              </a:rPr>
              <a:t>of </a:t>
            </a:r>
            <a:r>
              <a:rPr lang="en-US" spc="-10" dirty="0">
                <a:cs typeface="Times New Roman"/>
              </a:rPr>
              <a:t>the analysis problems being addressed, it is possible for the  analysis results </a:t>
            </a:r>
            <a:r>
              <a:rPr lang="en-US" b="1" spc="-10" dirty="0">
                <a:cs typeface="Times New Roman"/>
              </a:rPr>
              <a:t>to produce “models</a:t>
            </a:r>
            <a:r>
              <a:rPr lang="en-US" spc="-10" dirty="0">
                <a:cs typeface="Times New Roman"/>
              </a:rPr>
              <a:t>” that encapsulate new insights and understandings  about the nature </a:t>
            </a:r>
            <a:r>
              <a:rPr lang="en-US" spc="-5" dirty="0">
                <a:cs typeface="Times New Roman"/>
              </a:rPr>
              <a:t>of </a:t>
            </a:r>
            <a:r>
              <a:rPr lang="en-US" spc="-10" dirty="0">
                <a:cs typeface="Times New Roman"/>
              </a:rPr>
              <a:t>the patterns and relationships that exist within the data that was  analyzed.</a:t>
            </a:r>
          </a:p>
          <a:p>
            <a:endParaRPr lang="en-US" dirty="0"/>
          </a:p>
        </p:txBody>
      </p:sp>
      <p:sp>
        <p:nvSpPr>
          <p:cNvPr id="4" name="object 2"/>
          <p:cNvSpPr/>
          <p:nvPr/>
        </p:nvSpPr>
        <p:spPr>
          <a:xfrm>
            <a:off x="5754455" y="1193365"/>
            <a:ext cx="3058671" cy="530012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00117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7315200" cy="1143000"/>
          </a:xfrm>
        </p:spPr>
        <p:txBody>
          <a:bodyPr>
            <a:noAutofit/>
          </a:bodyPr>
          <a:lstStyle/>
          <a:p>
            <a:r>
              <a:rPr lang="en-US" sz="2800" b="1" dirty="0"/>
              <a:t>Select One of the Use Cases Below to answer your questions above.</a:t>
            </a:r>
            <a:br>
              <a:rPr lang="en-US" sz="2800" b="1" dirty="0"/>
            </a:br>
            <a:endParaRPr lang="en-US" sz="2800" dirty="0"/>
          </a:p>
        </p:txBody>
      </p:sp>
      <p:sp>
        <p:nvSpPr>
          <p:cNvPr id="3" name="Content Placeholder 2"/>
          <p:cNvSpPr>
            <a:spLocks noGrp="1"/>
          </p:cNvSpPr>
          <p:nvPr>
            <p:ph idx="1"/>
          </p:nvPr>
        </p:nvSpPr>
        <p:spPr>
          <a:xfrm>
            <a:off x="152400" y="990600"/>
            <a:ext cx="8915400" cy="6477000"/>
          </a:xfrm>
        </p:spPr>
        <p:txBody>
          <a:bodyPr>
            <a:normAutofit fontScale="40000" lnSpcReduction="20000"/>
          </a:bodyPr>
          <a:lstStyle/>
          <a:p>
            <a:pPr marL="0" indent="0">
              <a:buNone/>
            </a:pPr>
            <a:r>
              <a:rPr lang="en-US" b="1" dirty="0"/>
              <a:t>1.    Log Analytics in Financial Services</a:t>
            </a:r>
          </a:p>
          <a:p>
            <a:pPr marL="0" indent="0">
              <a:buNone/>
            </a:pPr>
            <a:r>
              <a:rPr lang="en-US" dirty="0"/>
              <a:t>Banks use regular financial risk model calculations across all of their lines of business to determine their overall risk profile. Banks' IT teams run these calculations continuously to ensure that they comply with rules and that liquidity and cash balances are adequate. In order to sufficiently analyze and monitor application performance in real-time to ensure a near 100% service level requirement for these critical applications, banks can depend on open source log analytics solutions.</a:t>
            </a:r>
          </a:p>
          <a:p>
            <a:endParaRPr lang="en-US" b="1" dirty="0"/>
          </a:p>
          <a:p>
            <a:pPr marL="0" indent="0">
              <a:buNone/>
            </a:pPr>
            <a:r>
              <a:rPr lang="en-US" b="1" dirty="0"/>
              <a:t>2.    E-Commerce </a:t>
            </a:r>
          </a:p>
          <a:p>
            <a:pPr marL="0" indent="0">
              <a:buNone/>
            </a:pPr>
            <a:r>
              <a:rPr lang="en-US" dirty="0"/>
              <a:t>A system-wide logging infrastructure combined with log analytics is a powerful way to improve operational performance in IT and business. By analyzing event logs and system metrics that track the performance of IT systems and user logs that capture the behavior of users who interact with e-commerce sites, retailers can gather data and discover insights leading to more agile operations, improved competitive advantage, and increased site revenue.</a:t>
            </a:r>
          </a:p>
          <a:p>
            <a:pPr marL="0" indent="0">
              <a:buNone/>
            </a:pPr>
            <a:endParaRPr lang="en-US" b="1" dirty="0"/>
          </a:p>
          <a:p>
            <a:pPr marL="0" indent="0">
              <a:buNone/>
            </a:pPr>
            <a:r>
              <a:rPr lang="en-US" b="1" dirty="0"/>
              <a:t>3.    Market Research </a:t>
            </a:r>
          </a:p>
          <a:p>
            <a:pPr marL="0" indent="0">
              <a:buNone/>
            </a:pPr>
            <a:r>
              <a:rPr lang="en-US" dirty="0"/>
              <a:t>Market research is a very important component of today’s business strategy. Market research techniques typically encompass the analysis of data to gain insight or to support decision making. However, many market research firms have not improved their market research collection and analysis processes for years. In addition, both the amount of data and the number of data sources have increased exponentially in recent years. Thus, leveraging big data analytics solutions and scalable data processing techniques allows these firms to gather valuable takeaways and insights that could immensely benefit their subscribers. </a:t>
            </a:r>
          </a:p>
          <a:p>
            <a:pPr marL="0" indent="0">
              <a:buNone/>
            </a:pPr>
            <a:endParaRPr lang="en-US" b="1" dirty="0"/>
          </a:p>
          <a:p>
            <a:pPr marL="0" indent="0">
              <a:buNone/>
            </a:pPr>
            <a:r>
              <a:rPr lang="en-US" b="1" dirty="0"/>
              <a:t>4.    Precision Agriculture </a:t>
            </a:r>
          </a:p>
          <a:p>
            <a:pPr marL="0" indent="0">
              <a:buNone/>
            </a:pPr>
            <a:r>
              <a:rPr lang="en-US" dirty="0"/>
              <a:t>Agriculture has molded human history for centuries. Agricultural technology advancements have made collecting and storing data easy; but what about processing and analyzing this data to support productivity? How do we process and obtain information from all this data, which keeps growing in real-time? Combining search engines, big data, and analytics, we now have a method to tie agricultural data together, making agriculture an exact science, saving costs, and increasing productivity.</a:t>
            </a:r>
          </a:p>
          <a:p>
            <a:pPr marL="0" indent="0">
              <a:buNone/>
            </a:pPr>
            <a:endParaRPr lang="en-US" b="1" dirty="0"/>
          </a:p>
          <a:p>
            <a:pPr marL="0" indent="0">
              <a:buNone/>
            </a:pPr>
            <a:r>
              <a:rPr lang="en-US" b="1" dirty="0"/>
              <a:t>5.    Precision Medicine </a:t>
            </a:r>
          </a:p>
          <a:p>
            <a:pPr marL="0" indent="0">
              <a:buNone/>
            </a:pPr>
            <a:r>
              <a:rPr lang="en-US" dirty="0"/>
              <a:t>The scale of genomics information being collected is enormous. Today’s healthcare organizations and research institutes struggle with processing and extracting value out of the increasing deluge of genomics data triggered by the decreasing costs of genomics data sequencing. These organizations have increasingly been relying on big data analytics applications to ingest genomics data, physician notes, and medical research information in order to improve patient health, alleviate future health risks, and discover cures for diseases.</a:t>
            </a:r>
          </a:p>
          <a:p>
            <a:endParaRPr lang="en-US" dirty="0"/>
          </a:p>
          <a:p>
            <a:endParaRPr lang="en-US" dirty="0"/>
          </a:p>
        </p:txBody>
      </p:sp>
    </p:spTree>
    <p:extLst>
      <p:ext uri="{BB962C8B-B14F-4D97-AF65-F5344CB8AC3E}">
        <p14:creationId xmlns:p14="http://schemas.microsoft.com/office/powerpoint/2010/main" val="2847792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I Care?</a:t>
            </a:r>
          </a:p>
        </p:txBody>
      </p:sp>
      <p:sp>
        <p:nvSpPr>
          <p:cNvPr id="3" name="Content Placeholder 2"/>
          <p:cNvSpPr>
            <a:spLocks noGrp="1"/>
          </p:cNvSpPr>
          <p:nvPr>
            <p:ph idx="1"/>
          </p:nvPr>
        </p:nvSpPr>
        <p:spPr/>
        <p:txBody>
          <a:bodyPr>
            <a:normAutofit fontScale="85000" lnSpcReduction="20000"/>
          </a:bodyPr>
          <a:lstStyle/>
          <a:p>
            <a:r>
              <a:rPr lang="en-US" dirty="0"/>
              <a:t>Data Science is just one aspect of Data Analytics</a:t>
            </a:r>
          </a:p>
          <a:p>
            <a:r>
              <a:rPr lang="en-US" dirty="0"/>
              <a:t>Gives insight into what </a:t>
            </a:r>
            <a:r>
              <a:rPr lang="en-US" b="1" dirty="0"/>
              <a:t>you need to understand before about the organization and problem space before analytic implementation has started</a:t>
            </a:r>
          </a:p>
          <a:p>
            <a:r>
              <a:rPr lang="en-US" dirty="0"/>
              <a:t>Complete Data Scientist understands the following:</a:t>
            </a:r>
          </a:p>
          <a:p>
            <a:pPr lvl="1"/>
            <a:r>
              <a:rPr lang="en-US" dirty="0"/>
              <a:t>Enterprise (Business) Architecture/Systems Engineering</a:t>
            </a:r>
          </a:p>
          <a:p>
            <a:pPr lvl="1"/>
            <a:r>
              <a:rPr lang="en-US" dirty="0"/>
              <a:t>Cloud Computing</a:t>
            </a:r>
          </a:p>
          <a:p>
            <a:pPr lvl="1"/>
            <a:r>
              <a:rPr lang="en-US" dirty="0"/>
              <a:t>Big Data</a:t>
            </a:r>
          </a:p>
          <a:p>
            <a:pPr lvl="1"/>
            <a:r>
              <a:rPr lang="en-US" dirty="0"/>
              <a:t>Open Source Infrastructure </a:t>
            </a:r>
          </a:p>
          <a:p>
            <a:pPr lvl="1"/>
            <a:r>
              <a:rPr lang="en-US" dirty="0"/>
              <a:t>Data Science and Analytics</a:t>
            </a:r>
          </a:p>
          <a:p>
            <a:r>
              <a:rPr lang="en-US" sz="2800" dirty="0"/>
              <a:t>Business, Applications, Information, Math &amp; Technology (e.g. Research DS vs. Enterprise DS)</a:t>
            </a:r>
          </a:p>
        </p:txBody>
      </p:sp>
    </p:spTree>
    <p:extLst>
      <p:ext uri="{BB962C8B-B14F-4D97-AF65-F5344CB8AC3E}">
        <p14:creationId xmlns:p14="http://schemas.microsoft.com/office/powerpoint/2010/main" val="401287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Planning Considerations</a:t>
            </a:r>
          </a:p>
        </p:txBody>
      </p:sp>
      <p:sp>
        <p:nvSpPr>
          <p:cNvPr id="3" name="Content Placeholder 2"/>
          <p:cNvSpPr>
            <a:spLocks noGrp="1"/>
          </p:cNvSpPr>
          <p:nvPr>
            <p:ph idx="1"/>
          </p:nvPr>
        </p:nvSpPr>
        <p:spPr/>
        <p:txBody>
          <a:bodyPr>
            <a:normAutofit fontScale="85000" lnSpcReduction="10000"/>
          </a:bodyPr>
          <a:lstStyle/>
          <a:p>
            <a:r>
              <a:rPr lang="en-US" dirty="0"/>
              <a:t>Organization Prerequisites: Big Data Frameworks</a:t>
            </a:r>
          </a:p>
          <a:p>
            <a:pPr lvl="1"/>
            <a:r>
              <a:rPr lang="en-US" dirty="0"/>
              <a:t>Organization Perquisites: Big Data frameworks</a:t>
            </a:r>
          </a:p>
          <a:p>
            <a:r>
              <a:rPr lang="en-US" dirty="0"/>
              <a:t>Processing frameworks compute over the data in the system, either by reading from </a:t>
            </a:r>
            <a:r>
              <a:rPr lang="en-US" b="1" dirty="0"/>
              <a:t>non-volatile storage or as it is ingested into the system</a:t>
            </a:r>
            <a:r>
              <a:rPr lang="en-US" dirty="0"/>
              <a:t>. Computing over data is the process of extracting information and insight from large quantities of individual data points.</a:t>
            </a:r>
          </a:p>
          <a:p>
            <a:r>
              <a:rPr lang="en-US" dirty="0"/>
              <a:t>Types of Big Data frameworks include:</a:t>
            </a:r>
          </a:p>
          <a:p>
            <a:pPr lvl="1"/>
            <a:r>
              <a:rPr lang="en-US" b="1" dirty="0"/>
              <a:t>Batch-only frameworks</a:t>
            </a:r>
            <a:endParaRPr lang="en-US" dirty="0"/>
          </a:p>
          <a:p>
            <a:pPr lvl="1"/>
            <a:r>
              <a:rPr lang="en-US" b="1" dirty="0"/>
              <a:t>Stream-only frameworks</a:t>
            </a:r>
            <a:endParaRPr lang="en-US" dirty="0"/>
          </a:p>
          <a:p>
            <a:pPr lvl="1"/>
            <a:r>
              <a:rPr lang="en-US" b="1" dirty="0"/>
              <a:t>Hybrid frameworks</a:t>
            </a:r>
            <a:endParaRPr lang="en-US" dirty="0"/>
          </a:p>
        </p:txBody>
      </p:sp>
    </p:spTree>
    <p:extLst>
      <p:ext uri="{BB962C8B-B14F-4D97-AF65-F5344CB8AC3E}">
        <p14:creationId xmlns:p14="http://schemas.microsoft.com/office/powerpoint/2010/main" val="3458144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Big Data Planning Considerations</a:t>
            </a:r>
          </a:p>
        </p:txBody>
      </p:sp>
      <p:sp>
        <p:nvSpPr>
          <p:cNvPr id="3" name="Content Placeholder 2"/>
          <p:cNvSpPr>
            <a:spLocks noGrp="1"/>
          </p:cNvSpPr>
          <p:nvPr>
            <p:ph idx="1"/>
          </p:nvPr>
        </p:nvSpPr>
        <p:spPr/>
        <p:txBody>
          <a:bodyPr>
            <a:normAutofit/>
          </a:bodyPr>
          <a:lstStyle/>
          <a:p>
            <a:r>
              <a:rPr lang="en-US" dirty="0"/>
              <a:t>Technology and Data Procurement</a:t>
            </a:r>
          </a:p>
          <a:p>
            <a:pPr lvl="1"/>
            <a:r>
              <a:rPr lang="en-US" dirty="0">
                <a:solidFill>
                  <a:schemeClr val="bg2">
                    <a:lumMod val="50000"/>
                  </a:schemeClr>
                </a:solidFill>
              </a:rPr>
              <a:t>The acquisition of Big Data solutions themselves can be economical, due to the availability of free </a:t>
            </a:r>
            <a:r>
              <a:rPr lang="en-US" b="1" dirty="0">
                <a:solidFill>
                  <a:schemeClr val="bg2">
                    <a:lumMod val="50000"/>
                  </a:schemeClr>
                </a:solidFill>
              </a:rPr>
              <a:t>and open-source (FOSS) platforms and tools </a:t>
            </a:r>
            <a:r>
              <a:rPr lang="en-US" dirty="0">
                <a:solidFill>
                  <a:schemeClr val="bg2">
                    <a:lumMod val="50000"/>
                  </a:schemeClr>
                </a:solidFill>
              </a:rPr>
              <a:t>and opportunities to leverage commodity hardware.</a:t>
            </a:r>
          </a:p>
          <a:p>
            <a:pPr lvl="1"/>
            <a:r>
              <a:rPr lang="en-US" dirty="0">
                <a:solidFill>
                  <a:schemeClr val="bg2">
                    <a:lumMod val="50000"/>
                  </a:schemeClr>
                </a:solidFill>
              </a:rPr>
              <a:t>External data sources include government data sources and commercial data markets. </a:t>
            </a:r>
          </a:p>
        </p:txBody>
      </p:sp>
    </p:spTree>
    <p:extLst>
      <p:ext uri="{BB962C8B-B14F-4D97-AF65-F5344CB8AC3E}">
        <p14:creationId xmlns:p14="http://schemas.microsoft.com/office/powerpoint/2010/main" val="154406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Analytics Life Cycle</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2873" t="21066" r="13644" b="6801"/>
          <a:stretch/>
        </p:blipFill>
        <p:spPr>
          <a:xfrm>
            <a:off x="-69822" y="1143000"/>
            <a:ext cx="9213822" cy="5231675"/>
          </a:xfrm>
          <a:prstGeom prst="rect">
            <a:avLst/>
          </a:prstGeom>
        </p:spPr>
      </p:pic>
    </p:spTree>
    <p:extLst>
      <p:ext uri="{BB962C8B-B14F-4D97-AF65-F5344CB8AC3E}">
        <p14:creationId xmlns:p14="http://schemas.microsoft.com/office/powerpoint/2010/main" val="302743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385591" y="274642"/>
            <a:ext cx="7568588" cy="4572927"/>
          </a:xfrm>
          <a:prstGeom prst="rect">
            <a:avLst/>
          </a:prstGeom>
          <a:blipFill>
            <a:blip r:embed="rId2" cstate="print"/>
            <a:stretch>
              <a:fillRect/>
            </a:stretch>
          </a:blipFill>
        </p:spPr>
        <p:txBody>
          <a:bodyPr wrap="square" lIns="0" tIns="0" rIns="0" bIns="0" rtlCol="0"/>
          <a:lstStyle/>
          <a:p>
            <a:endParaRPr/>
          </a:p>
        </p:txBody>
      </p:sp>
      <p:sp>
        <p:nvSpPr>
          <p:cNvPr id="2" name="Title 1"/>
          <p:cNvSpPr>
            <a:spLocks noGrp="1"/>
          </p:cNvSpPr>
          <p:nvPr>
            <p:ph type="title"/>
          </p:nvPr>
        </p:nvSpPr>
        <p:spPr/>
        <p:txBody>
          <a:bodyPr>
            <a:normAutofit fontScale="90000"/>
          </a:bodyPr>
          <a:lstStyle/>
          <a:p>
            <a:r>
              <a:rPr lang="en-US" dirty="0"/>
              <a:t>Planning Considerations - Data Privacy</a:t>
            </a:r>
          </a:p>
        </p:txBody>
      </p:sp>
      <p:sp>
        <p:nvSpPr>
          <p:cNvPr id="6" name="Content Placeholder 2"/>
          <p:cNvSpPr>
            <a:spLocks noGrp="1"/>
          </p:cNvSpPr>
          <p:nvPr>
            <p:ph idx="1"/>
          </p:nvPr>
        </p:nvSpPr>
        <p:spPr>
          <a:xfrm>
            <a:off x="1524000" y="3048000"/>
            <a:ext cx="7467600" cy="3047999"/>
          </a:xfrm>
        </p:spPr>
        <p:txBody>
          <a:bodyPr>
            <a:normAutofit fontScale="77500" lnSpcReduction="20000"/>
          </a:bodyPr>
          <a:lstStyle/>
          <a:p>
            <a:pPr marL="0" indent="0">
              <a:buNone/>
            </a:pPr>
            <a:endParaRPr lang="en-US" dirty="0"/>
          </a:p>
          <a:p>
            <a:pPr lvl="1">
              <a:buFont typeface="Arial"/>
              <a:buChar char="•"/>
            </a:pPr>
            <a:r>
              <a:rPr lang="en-US" dirty="0"/>
              <a:t>Performing analytics on datasets can reveal confidential information about organizations or individuals. </a:t>
            </a:r>
          </a:p>
          <a:p>
            <a:pPr lvl="1">
              <a:buFont typeface="Arial"/>
              <a:buChar char="•"/>
            </a:pPr>
            <a:r>
              <a:rPr lang="en-US" dirty="0"/>
              <a:t>Even analyzing separate datasets that contain seemingly benign data can reveal private information when the datasets are analyzed jointly</a:t>
            </a:r>
            <a:endParaRPr lang="en-US" b="1" dirty="0">
              <a:solidFill>
                <a:srgbClr val="FF0000"/>
              </a:solidFill>
            </a:endParaRPr>
          </a:p>
          <a:p>
            <a:pPr lvl="1">
              <a:buFont typeface="Arial"/>
              <a:buChar char="•"/>
            </a:pPr>
            <a:r>
              <a:rPr lang="en-US" dirty="0"/>
              <a:t>Addressing these privacy concerns requires an understanding of the nature of data being  accumulated and relevant data privacy regulations, as well as special techniques for data  tagging and </a:t>
            </a:r>
            <a:r>
              <a:rPr lang="en-US" dirty="0" err="1"/>
              <a:t>anonymization</a:t>
            </a:r>
            <a:r>
              <a:rPr lang="en-US" dirty="0"/>
              <a:t>. </a:t>
            </a:r>
          </a:p>
        </p:txBody>
      </p:sp>
    </p:spTree>
    <p:extLst>
      <p:ext uri="{BB962C8B-B14F-4D97-AF65-F5344CB8AC3E}">
        <p14:creationId xmlns:p14="http://schemas.microsoft.com/office/powerpoint/2010/main" val="4015504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Analytics and Privacy</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92440" y="1417638"/>
            <a:ext cx="7432160" cy="4516728"/>
          </a:xfrm>
          <a:prstGeom prst="rect">
            <a:avLst/>
          </a:prstGeom>
        </p:spPr>
      </p:pic>
      <p:sp>
        <p:nvSpPr>
          <p:cNvPr id="6" name="Rectangle 5"/>
          <p:cNvSpPr/>
          <p:nvPr/>
        </p:nvSpPr>
        <p:spPr>
          <a:xfrm>
            <a:off x="1219200" y="5873170"/>
            <a:ext cx="7010399" cy="553998"/>
          </a:xfrm>
          <a:prstGeom prst="rect">
            <a:avLst/>
          </a:prstGeom>
        </p:spPr>
        <p:txBody>
          <a:bodyPr wrap="square">
            <a:spAutoFit/>
          </a:bodyPr>
          <a:lstStyle/>
          <a:p>
            <a:r>
              <a:rPr lang="en-US" sz="1600" dirty="0"/>
              <a:t>FIGURE 3.1 A network of contacts among identifiers    </a:t>
            </a:r>
          </a:p>
          <a:p>
            <a:pPr algn="ctr"/>
            <a:r>
              <a:rPr lang="en-US" sz="1400" dirty="0"/>
              <a:t>https://</a:t>
            </a:r>
            <a:r>
              <a:rPr lang="en-US" sz="1400" dirty="0" err="1"/>
              <a:t>www.nap.edu</a:t>
            </a:r>
            <a:r>
              <a:rPr lang="en-US" sz="1400" dirty="0"/>
              <a:t>/read/19414/chapter/5#43</a:t>
            </a:r>
          </a:p>
        </p:txBody>
      </p:sp>
    </p:spTree>
    <p:extLst>
      <p:ext uri="{BB962C8B-B14F-4D97-AF65-F5344CB8AC3E}">
        <p14:creationId xmlns:p14="http://schemas.microsoft.com/office/powerpoint/2010/main" val="2601576588"/>
      </p:ext>
    </p:extLst>
  </p:cSld>
  <p:clrMapOvr>
    <a:masterClrMapping/>
  </p:clrMapOvr>
</p:sld>
</file>

<file path=ppt/theme/_rels/theme12.xml.rels><?xml version="1.0" encoding="UTF-8" standalone="yes"?>
<Relationships xmlns="http://schemas.openxmlformats.org/package/2006/relationships"><Relationship Id="rId1" Type="http://schemas.openxmlformats.org/officeDocument/2006/relationships/image" Target="../media/image8.jpeg"/></Relationships>
</file>

<file path=ppt/theme/_rels/theme7.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GW_Le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90969" rIns="0" bIns="0" rtlCol="0">
        <a:spAutoFit/>
      </a:bodyPr>
      <a:lstStyle>
        <a:defPPr marL="509422" marR="7294" indent="-491235" defTabSz="654978">
          <a:lnSpc>
            <a:spcPts val="3590"/>
          </a:lnSpc>
          <a:spcBef>
            <a:spcPts val="718"/>
          </a:spcBef>
          <a:buFont typeface="Times New Roman"/>
          <a:buChar char="▪"/>
          <a:tabLst>
            <a:tab pos="508513" algn="l"/>
            <a:tab pos="509422" algn="l"/>
          </a:tabLst>
          <a:defRPr sz="3700" dirty="0">
            <a:solidFill>
              <a:srgbClr val="006600"/>
            </a:solidFill>
            <a:cs typeface="Tahoma"/>
          </a:defRPr>
        </a:defPPr>
      </a:lstStyle>
    </a:txDef>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13.xml><?xml version="1.0" encoding="utf-8"?>
<a:theme xmlns:a="http://schemas.openxmlformats.org/drawingml/2006/main" name="Theme1">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8.xml><?xml version="1.0" encoding="utf-8"?>
<a:theme xmlns:a="http://schemas.openxmlformats.org/drawingml/2006/main" name="1_GW_Le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90969" rIns="0" bIns="0" rtlCol="0">
        <a:spAutoFit/>
      </a:bodyPr>
      <a:lstStyle>
        <a:defPPr marL="509422" marR="7294" indent="-491235" defTabSz="654978">
          <a:lnSpc>
            <a:spcPts val="3590"/>
          </a:lnSpc>
          <a:spcBef>
            <a:spcPts val="718"/>
          </a:spcBef>
          <a:buFont typeface="Times New Roman"/>
          <a:buChar char="▪"/>
          <a:tabLst>
            <a:tab pos="508513" algn="l"/>
            <a:tab pos="509422" algn="l"/>
          </a:tabLst>
          <a:defRPr sz="3700" dirty="0">
            <a:solidFill>
              <a:srgbClr val="006600"/>
            </a:solidFill>
            <a:cs typeface="Tahoma"/>
          </a:defRPr>
        </a:defPPr>
      </a:lstStyle>
    </a:txDef>
  </a:objectDefaults>
  <a:extraClrScheme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GW_Lectures.thmx</Template>
  <TotalTime>11803</TotalTime>
  <Words>3006</Words>
  <Application>Microsoft Macintosh PowerPoint</Application>
  <PresentationFormat>On-screen Show (4:3)</PresentationFormat>
  <Paragraphs>239</Paragraphs>
  <Slides>39</Slides>
  <Notes>12</Notes>
  <HiddenSlides>0</HiddenSlides>
  <MMClips>0</MMClips>
  <ScaleCrop>false</ScaleCrop>
  <HeadingPairs>
    <vt:vector size="6" baseType="variant">
      <vt:variant>
        <vt:lpstr>Fonts Used</vt:lpstr>
      </vt:variant>
      <vt:variant>
        <vt:i4>7</vt:i4>
      </vt:variant>
      <vt:variant>
        <vt:lpstr>Theme</vt:lpstr>
      </vt:variant>
      <vt:variant>
        <vt:i4>13</vt:i4>
      </vt:variant>
      <vt:variant>
        <vt:lpstr>Slide Titles</vt:lpstr>
      </vt:variant>
      <vt:variant>
        <vt:i4>39</vt:i4>
      </vt:variant>
    </vt:vector>
  </HeadingPairs>
  <TitlesOfParts>
    <vt:vector size="59" baseType="lpstr">
      <vt:lpstr>Arial</vt:lpstr>
      <vt:lpstr>Calibri</vt:lpstr>
      <vt:lpstr>Century Gothic</vt:lpstr>
      <vt:lpstr>Courier New</vt:lpstr>
      <vt:lpstr>Noto Sans Symbols</vt:lpstr>
      <vt:lpstr>Palatino Linotype</vt:lpstr>
      <vt:lpstr>Times New Roman</vt:lpstr>
      <vt:lpstr>GW_Lectures</vt:lpstr>
      <vt:lpstr>Custom Design</vt:lpstr>
      <vt:lpstr>7_Office Theme</vt:lpstr>
      <vt:lpstr>3_Office Theme</vt:lpstr>
      <vt:lpstr>4_Office Theme</vt:lpstr>
      <vt:lpstr>Default Design</vt:lpstr>
      <vt:lpstr>Executive</vt:lpstr>
      <vt:lpstr>1_GW_Lectures</vt:lpstr>
      <vt:lpstr>5_Office Theme</vt:lpstr>
      <vt:lpstr>6_Office Theme</vt:lpstr>
      <vt:lpstr>1_Default Design</vt:lpstr>
      <vt:lpstr>1_Executive</vt:lpstr>
      <vt:lpstr>Theme1</vt:lpstr>
      <vt:lpstr>Lecture 2:  Data Science Process and  Data Analytics Life Cycle </vt:lpstr>
      <vt:lpstr>Data Science Process</vt:lpstr>
      <vt:lpstr>PowerPoint Presentation</vt:lpstr>
      <vt:lpstr>Why Do I Care?</vt:lpstr>
      <vt:lpstr>Big Data Planning Considerations</vt:lpstr>
      <vt:lpstr>Big Data Planning Considerations</vt:lpstr>
      <vt:lpstr>Data Analytics Life Cycle</vt:lpstr>
      <vt:lpstr>Planning Considerations - Data Privacy</vt:lpstr>
      <vt:lpstr>Joint Analytics and Privacy</vt:lpstr>
      <vt:lpstr>Security</vt:lpstr>
      <vt:lpstr>Data Security - Accumulo</vt:lpstr>
      <vt:lpstr>Adoption and Planning</vt:lpstr>
      <vt:lpstr>Big Data Planning Considerations</vt:lpstr>
      <vt:lpstr>Big Data Planning Considerations</vt:lpstr>
      <vt:lpstr>Big Data Planning Considerations</vt:lpstr>
      <vt:lpstr>Planning Considerations - Clouds</vt:lpstr>
      <vt:lpstr>Big Data Analytics Lifecycle</vt:lpstr>
      <vt:lpstr>Data Life Cycle</vt:lpstr>
      <vt:lpstr>Business Case Evaluation</vt:lpstr>
      <vt:lpstr>Data Identification</vt:lpstr>
      <vt:lpstr>Data Acquisition &amp; Filtering</vt:lpstr>
      <vt:lpstr>Data Acquisition &amp; Filtering</vt:lpstr>
      <vt:lpstr>Data Acquisition and Filtering -NiFi</vt:lpstr>
      <vt:lpstr>Data Extraction &amp; Formatting</vt:lpstr>
      <vt:lpstr>Data Extraction</vt:lpstr>
      <vt:lpstr>A Prototype Spatial Object Transfer Format (SOTF)</vt:lpstr>
      <vt:lpstr>A Prototype Spatial Object Transfer Format (SOTF)</vt:lpstr>
      <vt:lpstr>Data Validation &amp; Cleaning</vt:lpstr>
      <vt:lpstr>Data Validation &amp; Cleaning</vt:lpstr>
      <vt:lpstr>Data Aggregation &amp; Representation</vt:lpstr>
      <vt:lpstr>Data Aggregation &amp; Representation</vt:lpstr>
      <vt:lpstr>Data Aggregation &amp; Representation</vt:lpstr>
      <vt:lpstr>Building a Data Lake with NiFi</vt:lpstr>
      <vt:lpstr>Data Analysis</vt:lpstr>
      <vt:lpstr>Data Analysis</vt:lpstr>
      <vt:lpstr>EDA and CDA</vt:lpstr>
      <vt:lpstr>Data Visualization</vt:lpstr>
      <vt:lpstr>Utilization of Analysis Results</vt:lpstr>
      <vt:lpstr>Select One of the Use Cases Below to answer your questions above.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CS6461 – Computer Architecture Spring 2012 Stephen H. Kaisler, D.Sc.</dc:title>
  <dc:creator>Steve Kaisler</dc:creator>
  <cp:lastModifiedBy>Harvey, Benjamin Simeon</cp:lastModifiedBy>
  <cp:revision>303</cp:revision>
  <dcterms:created xsi:type="dcterms:W3CDTF">2012-01-09T00:57:41Z</dcterms:created>
  <dcterms:modified xsi:type="dcterms:W3CDTF">2019-09-11T00:02:37Z</dcterms:modified>
</cp:coreProperties>
</file>